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99CC00"/>
    <a:srgbClr val="368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D3A80-E1CF-4125-85C8-A52B937FBEEE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797FE-5169-4D9F-BC10-936C19AC1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266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b="994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1F9B8-5104-4A33-9D43-D800683C17C2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3881-B88E-4BAD-A8C9-2F4FBB01C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1F9B8-5104-4A33-9D43-D800683C17C2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3881-B88E-4BAD-A8C9-2F4FBB01C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b="994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744644"/>
            <a:ext cx="12192000" cy="611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1F9B8-5104-4A33-9D43-D800683C17C2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3881-B88E-4BAD-A8C9-2F4FBB01C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1F9B8-5104-4A33-9D43-D800683C17C2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3881-B88E-4BAD-A8C9-2F4FBB01C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1F9B8-5104-4A33-9D43-D800683C17C2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3881-B88E-4BAD-A8C9-2F4FBB01C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1F9B8-5104-4A33-9D43-D800683C17C2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3881-B88E-4BAD-A8C9-2F4FBB01C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1F9B8-5104-4A33-9D43-D800683C17C2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3881-B88E-4BAD-A8C9-2F4FBB01C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1F9B8-5104-4A33-9D43-D800683C17C2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3881-B88E-4BAD-A8C9-2F4FBB01C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1F9B8-5104-4A33-9D43-D800683C17C2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3881-B88E-4BAD-A8C9-2F4FBB01C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1F9B8-5104-4A33-9D43-D800683C17C2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A3881-B88E-4BAD-A8C9-2F4FBB01C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9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9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9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emf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54.png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5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30302" y="1735138"/>
            <a:ext cx="803296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Influence of different chloride ion </a:t>
            </a:r>
            <a:endParaRPr lang="en-US" altLang="zh-CN" sz="36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concentration </a:t>
            </a: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on </a:t>
            </a:r>
            <a:r>
              <a:rPr lang="en-US" altLang="zh-CN" sz="3600" b="1" dirty="0" smtClean="0">
                <a:solidFill>
                  <a:schemeClr val="bg1"/>
                </a:solidFill>
                <a:cs typeface="+mn-ea"/>
                <a:sym typeface="+mn-lt"/>
              </a:rPr>
              <a:t>corrosion </a:t>
            </a: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of rebar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81275" y="5272088"/>
            <a:ext cx="6931025" cy="412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</a:rPr>
              <a:t>菂</a:t>
            </a:r>
          </a:p>
        </p:txBody>
      </p:sp>
      <p:sp>
        <p:nvSpPr>
          <p:cNvPr id="10" name="KSO_Shape"/>
          <p:cNvSpPr/>
          <p:nvPr/>
        </p:nvSpPr>
        <p:spPr bwMode="auto">
          <a:xfrm>
            <a:off x="4339000" y="5366544"/>
            <a:ext cx="173038" cy="2222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26" name="文本框 10"/>
          <p:cNvSpPr txBox="1">
            <a:spLocks noChangeArrowheads="1"/>
          </p:cNvSpPr>
          <p:nvPr/>
        </p:nvSpPr>
        <p:spPr bwMode="auto">
          <a:xfrm>
            <a:off x="4493274" y="5302627"/>
            <a:ext cx="1586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err="1" smtClean="0"/>
              <a:t>Qingrui</a:t>
            </a:r>
            <a:r>
              <a:rPr lang="en-US" altLang="zh-CN" sz="1800" dirty="0" smtClean="0"/>
              <a:t> Wang</a:t>
            </a:r>
            <a:endParaRPr lang="zh-CN" altLang="en-US" sz="18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1778000" y="5478463"/>
            <a:ext cx="803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512300" y="5478463"/>
            <a:ext cx="80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2" name="文本框 1"/>
          <p:cNvSpPr txBox="1">
            <a:spLocks noChangeArrowheads="1"/>
          </p:cNvSpPr>
          <p:nvPr/>
        </p:nvSpPr>
        <p:spPr bwMode="auto">
          <a:xfrm>
            <a:off x="6847203" y="531653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/>
              <a:t>2017.09.21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604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06900" y="2481263"/>
            <a:ext cx="7785100" cy="213201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39" name="文本框 1"/>
          <p:cNvSpPr txBox="1">
            <a:spLocks noChangeArrowheads="1"/>
          </p:cNvSpPr>
          <p:nvPr/>
        </p:nvSpPr>
        <p:spPr bwMode="auto">
          <a:xfrm>
            <a:off x="5821362" y="2962275"/>
            <a:ext cx="5708650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analysis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14341" name="组合 3"/>
          <p:cNvGrpSpPr>
            <a:grpSpLocks/>
          </p:cNvGrpSpPr>
          <p:nvPr/>
        </p:nvGrpSpPr>
        <p:grpSpPr bwMode="auto">
          <a:xfrm>
            <a:off x="3373438" y="2481263"/>
            <a:ext cx="2132012" cy="2132012"/>
            <a:chOff x="1131485" y="2234042"/>
            <a:chExt cx="1607262" cy="1607262"/>
          </a:xfrm>
        </p:grpSpPr>
        <p:sp>
          <p:nvSpPr>
            <p:cNvPr id="5" name="椭圆 4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241588" y="2344145"/>
              <a:ext cx="1387056" cy="138705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KSO_Shape"/>
            <p:cNvSpPr/>
            <p:nvPr/>
          </p:nvSpPr>
          <p:spPr bwMode="auto">
            <a:xfrm>
              <a:off x="1479745" y="2596663"/>
              <a:ext cx="910742" cy="882020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78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1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3" name="椭圆 2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5363" name="文本框 5"/>
          <p:cNvSpPr txBox="1">
            <a:spLocks noChangeArrowheads="1"/>
          </p:cNvSpPr>
          <p:nvPr/>
        </p:nvSpPr>
        <p:spPr bwMode="auto">
          <a:xfrm>
            <a:off x="806450" y="-147638"/>
            <a:ext cx="5707063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analysis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375" y="768350"/>
            <a:ext cx="1814513" cy="2590800"/>
          </a:xfrm>
          <a:prstGeom prst="rect">
            <a:avLst/>
          </a:prstGeom>
          <a:solidFill>
            <a:schemeClr val="accent1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A1BD70"/>
              </a:solidFill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523875" y="2895600"/>
            <a:ext cx="925513" cy="925513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2" y="0"/>
              </a:cxn>
              <a:cxn ang="0">
                <a:pos x="925622" y="462812"/>
              </a:cxn>
              <a:cxn ang="0">
                <a:pos x="462812" y="925622"/>
              </a:cxn>
              <a:cxn ang="0">
                <a:pos x="0" y="462812"/>
              </a:cxn>
              <a:cxn ang="0">
                <a:pos x="462812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1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5366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914400"/>
            <a:ext cx="96361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60"/>
          <p:cNvSpPr/>
          <p:nvPr/>
        </p:nvSpPr>
        <p:spPr>
          <a:xfrm>
            <a:off x="343853" y="1755612"/>
            <a:ext cx="1247456" cy="103412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time</a:t>
            </a:r>
            <a:r>
              <a:rPr lang="en-US" altLang="zh-CN" sz="3200" b="1" dirty="0">
                <a:cs typeface="+mn-ea"/>
                <a:sym typeface="+mn-lt"/>
              </a:rPr>
              <a:t> </a:t>
            </a:r>
            <a:endParaRPr lang="en-US" altLang="zh-CN" sz="3200" b="1" dirty="0" smtClean="0">
              <a:cs typeface="+mn-ea"/>
              <a:sym typeface="+mn-lt"/>
            </a:endParaRPr>
          </a:p>
          <a:p>
            <a:pPr marL="0" indent="0" algn="ctr" eaLnBrk="1" hangingPunct="1">
              <a:spcBef>
                <a:spcPct val="0"/>
              </a:spcBef>
              <a:buNone/>
              <a:defRPr/>
            </a:pP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11" name="文本框 65"/>
          <p:cNvSpPr/>
          <p:nvPr/>
        </p:nvSpPr>
        <p:spPr>
          <a:xfrm>
            <a:off x="752475" y="3046413"/>
            <a:ext cx="441325" cy="5921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5370" name="Rectangle 2"/>
          <p:cNvSpPr>
            <a:spLocks noChangeArrowheads="1"/>
          </p:cNvSpPr>
          <p:nvPr/>
        </p:nvSpPr>
        <p:spPr bwMode="auto">
          <a:xfrm>
            <a:off x="1906588" y="815975"/>
            <a:ext cx="20894675" cy="5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15371" name="Object 50"/>
          <p:cNvGraphicFramePr>
            <a:graphicFrameLocks noChangeAspect="1"/>
          </p:cNvGraphicFramePr>
          <p:nvPr/>
        </p:nvGraphicFramePr>
        <p:xfrm>
          <a:off x="1906588" y="815975"/>
          <a:ext cx="4984750" cy="269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6" name="Graph" r:id="rId4" imgW="4276954" imgH="3024835" progId="Origin50.Graph">
                  <p:embed/>
                </p:oleObj>
              </mc:Choice>
              <mc:Fallback>
                <p:oleObj name="Graph" r:id="rId4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815975"/>
                        <a:ext cx="4984750" cy="269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Rectangle 4"/>
          <p:cNvSpPr>
            <a:spLocks noChangeArrowheads="1"/>
          </p:cNvSpPr>
          <p:nvPr/>
        </p:nvSpPr>
        <p:spPr bwMode="auto">
          <a:xfrm flipV="1">
            <a:off x="7346950" y="1660525"/>
            <a:ext cx="19619913" cy="4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15373" name="Object 51"/>
          <p:cNvGraphicFramePr>
            <a:graphicFrameLocks noChangeAspect="1"/>
          </p:cNvGraphicFramePr>
          <p:nvPr/>
        </p:nvGraphicFramePr>
        <p:xfrm>
          <a:off x="6923088" y="3789363"/>
          <a:ext cx="5078412" cy="290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7" name="Graph" r:id="rId6" imgW="4276954" imgH="3024835" progId="Origin50.Graph">
                  <p:embed/>
                </p:oleObj>
              </mc:Choice>
              <mc:Fallback>
                <p:oleObj name="Graph" r:id="rId6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088" y="3789363"/>
                        <a:ext cx="5078412" cy="290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4" name="Object 52"/>
          <p:cNvGraphicFramePr>
            <a:graphicFrameLocks noChangeAspect="1"/>
          </p:cNvGraphicFramePr>
          <p:nvPr/>
        </p:nvGraphicFramePr>
        <p:xfrm>
          <a:off x="6807200" y="795338"/>
          <a:ext cx="5194300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8" name="Graph" r:id="rId8" imgW="4276954" imgH="3024835" progId="Origin50.Graph">
                  <p:embed/>
                </p:oleObj>
              </mc:Choice>
              <mc:Fallback>
                <p:oleObj name="Graph" r:id="rId8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7200" y="795338"/>
                        <a:ext cx="5194300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5" name="Object 53"/>
          <p:cNvGraphicFramePr>
            <a:graphicFrameLocks noChangeAspect="1"/>
          </p:cNvGraphicFramePr>
          <p:nvPr/>
        </p:nvGraphicFramePr>
        <p:xfrm>
          <a:off x="1873250" y="3740150"/>
          <a:ext cx="4981575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Graph" r:id="rId10" imgW="4276954" imgH="3024835" progId="Origin50.Graph">
                  <p:embed/>
                </p:oleObj>
              </mc:Choice>
              <mc:Fallback>
                <p:oleObj name="Graph" r:id="rId10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250" y="3740150"/>
                        <a:ext cx="4981575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6" name="文本框 21"/>
          <p:cNvSpPr txBox="1">
            <a:spLocks noChangeArrowheads="1"/>
          </p:cNvSpPr>
          <p:nvPr/>
        </p:nvSpPr>
        <p:spPr bwMode="auto">
          <a:xfrm>
            <a:off x="163513" y="4079014"/>
            <a:ext cx="22794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 smtClean="0"/>
              <a:t>Change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/>
              <a:t>t</a:t>
            </a:r>
            <a:r>
              <a:rPr lang="en-US" altLang="zh-CN" sz="3200" dirty="0" smtClean="0"/>
              <a:t>he solution</a:t>
            </a:r>
            <a:endParaRPr lang="zh-CN" altLang="en-US" sz="3200" dirty="0"/>
          </a:p>
        </p:txBody>
      </p:sp>
      <p:sp>
        <p:nvSpPr>
          <p:cNvPr id="15377" name="文本框 16"/>
          <p:cNvSpPr txBox="1">
            <a:spLocks noChangeArrowheads="1"/>
          </p:cNvSpPr>
          <p:nvPr/>
        </p:nvSpPr>
        <p:spPr bwMode="auto">
          <a:xfrm>
            <a:off x="3502025" y="755650"/>
            <a:ext cx="1893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 smtClean="0"/>
              <a:t>The first week</a:t>
            </a:r>
            <a:endParaRPr lang="zh-CN" altLang="en-US" sz="2000" b="1" dirty="0"/>
          </a:p>
        </p:txBody>
      </p:sp>
      <p:sp>
        <p:nvSpPr>
          <p:cNvPr id="15378" name="文本框 17"/>
          <p:cNvSpPr txBox="1">
            <a:spLocks noChangeArrowheads="1"/>
          </p:cNvSpPr>
          <p:nvPr/>
        </p:nvSpPr>
        <p:spPr bwMode="auto">
          <a:xfrm>
            <a:off x="8486775" y="790575"/>
            <a:ext cx="22669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 smtClean="0"/>
              <a:t>The third </a:t>
            </a:r>
            <a:r>
              <a:rPr lang="en-US" altLang="zh-CN" sz="2000" b="1" dirty="0"/>
              <a:t>week</a:t>
            </a:r>
            <a:endParaRPr lang="zh-CN" altLang="en-US" sz="2000" b="1" dirty="0"/>
          </a:p>
        </p:txBody>
      </p:sp>
      <p:sp>
        <p:nvSpPr>
          <p:cNvPr id="15379" name="文本框 18"/>
          <p:cNvSpPr txBox="1">
            <a:spLocks noChangeArrowheads="1"/>
          </p:cNvSpPr>
          <p:nvPr/>
        </p:nvSpPr>
        <p:spPr bwMode="auto">
          <a:xfrm>
            <a:off x="3355975" y="3675063"/>
            <a:ext cx="2039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 smtClean="0"/>
              <a:t>The fifth week</a:t>
            </a:r>
            <a:endParaRPr lang="zh-CN" altLang="en-US" sz="2000" b="1" dirty="0"/>
          </a:p>
        </p:txBody>
      </p:sp>
      <p:sp>
        <p:nvSpPr>
          <p:cNvPr id="15380" name="文本框 22"/>
          <p:cNvSpPr txBox="1">
            <a:spLocks noChangeArrowheads="1"/>
          </p:cNvSpPr>
          <p:nvPr/>
        </p:nvSpPr>
        <p:spPr bwMode="auto">
          <a:xfrm>
            <a:off x="8337550" y="3740150"/>
            <a:ext cx="23125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 smtClean="0"/>
              <a:t>The eighth week</a:t>
            </a:r>
            <a:endParaRPr lang="zh-CN" altLang="en-US" sz="2000" b="1" dirty="0"/>
          </a:p>
        </p:txBody>
      </p:sp>
      <p:sp>
        <p:nvSpPr>
          <p:cNvPr id="15381" name="文本框 23"/>
          <p:cNvSpPr txBox="1">
            <a:spLocks noChangeArrowheads="1"/>
          </p:cNvSpPr>
          <p:nvPr/>
        </p:nvSpPr>
        <p:spPr bwMode="auto">
          <a:xfrm>
            <a:off x="63216" y="5675650"/>
            <a:ext cx="24948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/>
              <a:t>The chloride concentration was 0.02%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10090245" y="42535"/>
            <a:ext cx="210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</a:rPr>
              <a:t>Nyquist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3" name="椭圆 2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6387" name="文本框 5"/>
          <p:cNvSpPr txBox="1">
            <a:spLocks noChangeArrowheads="1"/>
          </p:cNvSpPr>
          <p:nvPr/>
        </p:nvSpPr>
        <p:spPr bwMode="auto">
          <a:xfrm>
            <a:off x="806450" y="-134938"/>
            <a:ext cx="5707063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analysis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375" y="768350"/>
            <a:ext cx="1814513" cy="2590800"/>
          </a:xfrm>
          <a:prstGeom prst="rect">
            <a:avLst/>
          </a:prstGeom>
          <a:solidFill>
            <a:schemeClr val="accent1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A1BD70"/>
              </a:solidFill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523875" y="2895600"/>
            <a:ext cx="925513" cy="925513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2" y="0"/>
              </a:cxn>
              <a:cxn ang="0">
                <a:pos x="925622" y="462812"/>
              </a:cxn>
              <a:cxn ang="0">
                <a:pos x="462812" y="925622"/>
              </a:cxn>
              <a:cxn ang="0">
                <a:pos x="0" y="462812"/>
              </a:cxn>
              <a:cxn ang="0">
                <a:pos x="462812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1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6390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914400"/>
            <a:ext cx="96361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60"/>
          <p:cNvSpPr/>
          <p:nvPr/>
        </p:nvSpPr>
        <p:spPr>
          <a:xfrm>
            <a:off x="393615" y="1906588"/>
            <a:ext cx="1133644" cy="59093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time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1" name="文本框 65"/>
          <p:cNvSpPr/>
          <p:nvPr/>
        </p:nvSpPr>
        <p:spPr>
          <a:xfrm>
            <a:off x="752475" y="3046413"/>
            <a:ext cx="441325" cy="5921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6393" name="文本框 11"/>
          <p:cNvSpPr txBox="1">
            <a:spLocks noChangeArrowheads="1"/>
          </p:cNvSpPr>
          <p:nvPr/>
        </p:nvSpPr>
        <p:spPr bwMode="auto">
          <a:xfrm>
            <a:off x="7573963" y="137378"/>
            <a:ext cx="45283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Linear polarization curve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394" name="Rectangle 2"/>
          <p:cNvSpPr>
            <a:spLocks noChangeArrowheads="1"/>
          </p:cNvSpPr>
          <p:nvPr/>
        </p:nvSpPr>
        <p:spPr bwMode="auto">
          <a:xfrm>
            <a:off x="1906588" y="815975"/>
            <a:ext cx="20894675" cy="5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5" name="Rectangle 4"/>
          <p:cNvSpPr>
            <a:spLocks noChangeArrowheads="1"/>
          </p:cNvSpPr>
          <p:nvPr/>
        </p:nvSpPr>
        <p:spPr bwMode="auto">
          <a:xfrm flipV="1">
            <a:off x="7346950" y="1660525"/>
            <a:ext cx="19619913" cy="4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16396" name="Object 38"/>
          <p:cNvGraphicFramePr>
            <a:graphicFrameLocks noChangeAspect="1"/>
          </p:cNvGraphicFramePr>
          <p:nvPr/>
        </p:nvGraphicFramePr>
        <p:xfrm>
          <a:off x="2238375" y="793750"/>
          <a:ext cx="4276725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" name="Graph" r:id="rId4" imgW="4276954" imgH="3024835" progId="Origin50.Graph">
                  <p:embed/>
                </p:oleObj>
              </mc:Choice>
              <mc:Fallback>
                <p:oleObj name="Graph" r:id="rId4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5" y="793750"/>
                        <a:ext cx="4276725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7" name="Object 39"/>
          <p:cNvGraphicFramePr>
            <a:graphicFrameLocks noChangeAspect="1"/>
          </p:cNvGraphicFramePr>
          <p:nvPr/>
        </p:nvGraphicFramePr>
        <p:xfrm>
          <a:off x="7346950" y="815975"/>
          <a:ext cx="4276725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3" name="Graph" r:id="rId6" imgW="4276954" imgH="3024835" progId="Origin50.Graph">
                  <p:embed/>
                </p:oleObj>
              </mc:Choice>
              <mc:Fallback>
                <p:oleObj name="Graph" r:id="rId6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815975"/>
                        <a:ext cx="4276725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8" name="Object 40"/>
          <p:cNvGraphicFramePr>
            <a:graphicFrameLocks noChangeAspect="1"/>
          </p:cNvGraphicFramePr>
          <p:nvPr/>
        </p:nvGraphicFramePr>
        <p:xfrm>
          <a:off x="2281238" y="3783013"/>
          <a:ext cx="4276725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4" name="Graph" r:id="rId8" imgW="4276954" imgH="3024835" progId="Origin50.Graph">
                  <p:embed/>
                </p:oleObj>
              </mc:Choice>
              <mc:Fallback>
                <p:oleObj name="Graph" r:id="rId8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8" y="3783013"/>
                        <a:ext cx="4276725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9" name="Object 41"/>
          <p:cNvGraphicFramePr>
            <a:graphicFrameLocks noChangeAspect="1"/>
          </p:cNvGraphicFramePr>
          <p:nvPr/>
        </p:nvGraphicFramePr>
        <p:xfrm>
          <a:off x="7423150" y="3867150"/>
          <a:ext cx="4276725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Graph" r:id="rId10" imgW="4276954" imgH="3024835" progId="Origin50.Graph">
                  <p:embed/>
                </p:oleObj>
              </mc:Choice>
              <mc:Fallback>
                <p:oleObj name="Graph" r:id="rId10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3150" y="3867150"/>
                        <a:ext cx="4276725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0" name="文本框 23"/>
          <p:cNvSpPr txBox="1">
            <a:spLocks noChangeArrowheads="1"/>
          </p:cNvSpPr>
          <p:nvPr/>
        </p:nvSpPr>
        <p:spPr bwMode="auto">
          <a:xfrm>
            <a:off x="123825" y="4017732"/>
            <a:ext cx="23971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dirty="0"/>
              <a:t>Change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dirty="0"/>
              <a:t>the solution</a:t>
            </a:r>
            <a:endParaRPr lang="zh-CN" altLang="en-US" sz="3200" dirty="0"/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200" dirty="0"/>
          </a:p>
        </p:txBody>
      </p:sp>
      <p:sp>
        <p:nvSpPr>
          <p:cNvPr id="16401" name="文本框 19"/>
          <p:cNvSpPr txBox="1">
            <a:spLocks noChangeArrowheads="1"/>
          </p:cNvSpPr>
          <p:nvPr/>
        </p:nvSpPr>
        <p:spPr bwMode="auto">
          <a:xfrm>
            <a:off x="3686968" y="768350"/>
            <a:ext cx="1893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/>
              <a:t>The first week</a:t>
            </a:r>
            <a:endParaRPr lang="zh-CN" altLang="en-US" sz="2000" b="1" dirty="0"/>
          </a:p>
        </p:txBody>
      </p:sp>
      <p:sp>
        <p:nvSpPr>
          <p:cNvPr id="16402" name="文本框 20"/>
          <p:cNvSpPr txBox="1">
            <a:spLocks noChangeArrowheads="1"/>
          </p:cNvSpPr>
          <p:nvPr/>
        </p:nvSpPr>
        <p:spPr bwMode="auto">
          <a:xfrm>
            <a:off x="8550672" y="770530"/>
            <a:ext cx="20296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/>
              <a:t>The third week</a:t>
            </a:r>
            <a:endParaRPr lang="zh-CN" altLang="en-US" sz="2000" b="1" dirty="0"/>
          </a:p>
        </p:txBody>
      </p:sp>
      <p:sp>
        <p:nvSpPr>
          <p:cNvPr id="16403" name="文本框 21"/>
          <p:cNvSpPr txBox="1">
            <a:spLocks noChangeArrowheads="1"/>
          </p:cNvSpPr>
          <p:nvPr/>
        </p:nvSpPr>
        <p:spPr bwMode="auto">
          <a:xfrm>
            <a:off x="3519488" y="3700284"/>
            <a:ext cx="2039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/>
              <a:t>The fifth week</a:t>
            </a:r>
            <a:endParaRPr lang="zh-CN" altLang="en-US" sz="2000" b="1" dirty="0"/>
          </a:p>
        </p:txBody>
      </p:sp>
      <p:sp>
        <p:nvSpPr>
          <p:cNvPr id="16404" name="文本框 24"/>
          <p:cNvSpPr txBox="1">
            <a:spLocks noChangeArrowheads="1"/>
          </p:cNvSpPr>
          <p:nvPr/>
        </p:nvSpPr>
        <p:spPr bwMode="auto">
          <a:xfrm>
            <a:off x="8385628" y="3817677"/>
            <a:ext cx="23184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/>
              <a:t>The eighth week</a:t>
            </a:r>
            <a:endParaRPr lang="zh-CN" altLang="en-US" sz="2000" b="1" dirty="0"/>
          </a:p>
        </p:txBody>
      </p:sp>
      <p:sp>
        <p:nvSpPr>
          <p:cNvPr id="25" name="文本框 23"/>
          <p:cNvSpPr txBox="1">
            <a:spLocks noChangeArrowheads="1"/>
          </p:cNvSpPr>
          <p:nvPr/>
        </p:nvSpPr>
        <p:spPr bwMode="auto">
          <a:xfrm>
            <a:off x="63216" y="5675650"/>
            <a:ext cx="24948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/>
              <a:t>The chloride concentration was 0.02%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325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1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3" name="椭圆 2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9375" y="768350"/>
            <a:ext cx="1814513" cy="2590800"/>
          </a:xfrm>
          <a:prstGeom prst="rect">
            <a:avLst/>
          </a:prstGeom>
          <a:solidFill>
            <a:schemeClr val="accent1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A1BD70"/>
              </a:solidFill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523875" y="2895600"/>
            <a:ext cx="925513" cy="925513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2" y="0"/>
              </a:cxn>
              <a:cxn ang="0">
                <a:pos x="925622" y="462812"/>
              </a:cxn>
              <a:cxn ang="0">
                <a:pos x="462812" y="925622"/>
              </a:cxn>
              <a:cxn ang="0">
                <a:pos x="0" y="462812"/>
              </a:cxn>
              <a:cxn ang="0">
                <a:pos x="462812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1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741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914400"/>
            <a:ext cx="96361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65"/>
          <p:cNvSpPr/>
          <p:nvPr/>
        </p:nvSpPr>
        <p:spPr>
          <a:xfrm>
            <a:off x="752475" y="3046413"/>
            <a:ext cx="441325" cy="5921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7417" name="文本框 11"/>
          <p:cNvSpPr txBox="1">
            <a:spLocks noChangeArrowheads="1"/>
          </p:cNvSpPr>
          <p:nvPr/>
        </p:nvSpPr>
        <p:spPr bwMode="auto">
          <a:xfrm>
            <a:off x="9744501" y="150813"/>
            <a:ext cx="297931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buNone/>
              <a:defRPr/>
            </a:pPr>
            <a:r>
              <a:rPr lang="en-US" altLang="zh-CN" sz="3200" b="1" dirty="0" err="1">
                <a:solidFill>
                  <a:schemeClr val="bg1"/>
                </a:solidFill>
                <a:cs typeface="+mn-ea"/>
                <a:sym typeface="+mn-lt"/>
              </a:rPr>
              <a:t>Tafel</a:t>
            </a: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 curve 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18" name="Rectangle 2"/>
          <p:cNvSpPr>
            <a:spLocks noChangeArrowheads="1"/>
          </p:cNvSpPr>
          <p:nvPr/>
        </p:nvSpPr>
        <p:spPr bwMode="auto">
          <a:xfrm>
            <a:off x="1917700" y="788988"/>
            <a:ext cx="20894675" cy="5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19" name="Rectangle 4"/>
          <p:cNvSpPr>
            <a:spLocks noChangeArrowheads="1"/>
          </p:cNvSpPr>
          <p:nvPr/>
        </p:nvSpPr>
        <p:spPr bwMode="auto">
          <a:xfrm flipV="1">
            <a:off x="7346950" y="1660525"/>
            <a:ext cx="19619913" cy="4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20" name="文本框 23"/>
          <p:cNvSpPr txBox="1">
            <a:spLocks noChangeArrowheads="1"/>
          </p:cNvSpPr>
          <p:nvPr/>
        </p:nvSpPr>
        <p:spPr bwMode="auto">
          <a:xfrm>
            <a:off x="-3862" y="4046091"/>
            <a:ext cx="239532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dirty="0"/>
              <a:t>Change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dirty="0"/>
              <a:t>the solution</a:t>
            </a:r>
            <a:endParaRPr lang="zh-CN" altLang="en-US" sz="3200" dirty="0"/>
          </a:p>
        </p:txBody>
      </p:sp>
      <p:graphicFrame>
        <p:nvGraphicFramePr>
          <p:cNvPr id="17421" name="Object 44"/>
          <p:cNvGraphicFramePr>
            <a:graphicFrameLocks noChangeAspect="1"/>
          </p:cNvGraphicFramePr>
          <p:nvPr/>
        </p:nvGraphicFramePr>
        <p:xfrm>
          <a:off x="2066925" y="693738"/>
          <a:ext cx="4668838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" name="Graph" r:id="rId4" imgW="4276954" imgH="3024835" progId="Origin50.Graph">
                  <p:embed/>
                </p:oleObj>
              </mc:Choice>
              <mc:Fallback>
                <p:oleObj name="Graph" r:id="rId4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693738"/>
                        <a:ext cx="4668838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2" name="Object 45"/>
          <p:cNvGraphicFramePr>
            <a:graphicFrameLocks noChangeAspect="1"/>
          </p:cNvGraphicFramePr>
          <p:nvPr/>
        </p:nvGraphicFramePr>
        <p:xfrm>
          <a:off x="7180263" y="790575"/>
          <a:ext cx="4440237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1" name="Graph" r:id="rId6" imgW="4276954" imgH="3024835" progId="Origin50.Graph">
                  <p:embed/>
                </p:oleObj>
              </mc:Choice>
              <mc:Fallback>
                <p:oleObj name="Graph" r:id="rId6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0263" y="790575"/>
                        <a:ext cx="4440237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3" name="Object 46"/>
          <p:cNvGraphicFramePr>
            <a:graphicFrameLocks noChangeAspect="1"/>
          </p:cNvGraphicFramePr>
          <p:nvPr/>
        </p:nvGraphicFramePr>
        <p:xfrm>
          <a:off x="1917700" y="3767138"/>
          <a:ext cx="4695825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2" name="Graph" r:id="rId8" imgW="4276954" imgH="3024835" progId="Origin50.Graph">
                  <p:embed/>
                </p:oleObj>
              </mc:Choice>
              <mc:Fallback>
                <p:oleObj name="Graph" r:id="rId8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3767138"/>
                        <a:ext cx="4695825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4" name="Object 47"/>
          <p:cNvGraphicFramePr>
            <a:graphicFrameLocks noChangeAspect="1"/>
          </p:cNvGraphicFramePr>
          <p:nvPr/>
        </p:nvGraphicFramePr>
        <p:xfrm>
          <a:off x="7034213" y="3724275"/>
          <a:ext cx="4625975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name="Graph" r:id="rId10" imgW="4276954" imgH="3024835" progId="Origin50.Graph">
                  <p:embed/>
                </p:oleObj>
              </mc:Choice>
              <mc:Fallback>
                <p:oleObj name="Graph" r:id="rId10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4213" y="3724275"/>
                        <a:ext cx="4625975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19"/>
          <p:cNvSpPr txBox="1">
            <a:spLocks noChangeArrowheads="1"/>
          </p:cNvSpPr>
          <p:nvPr/>
        </p:nvSpPr>
        <p:spPr bwMode="auto">
          <a:xfrm>
            <a:off x="3659981" y="686344"/>
            <a:ext cx="1893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/>
              <a:t>The first week</a:t>
            </a:r>
            <a:endParaRPr lang="zh-CN" altLang="en-US" sz="2000" b="1" dirty="0"/>
          </a:p>
        </p:txBody>
      </p:sp>
      <p:sp>
        <p:nvSpPr>
          <p:cNvPr id="26" name="文本框 20"/>
          <p:cNvSpPr txBox="1">
            <a:spLocks noChangeArrowheads="1"/>
          </p:cNvSpPr>
          <p:nvPr/>
        </p:nvSpPr>
        <p:spPr bwMode="auto">
          <a:xfrm>
            <a:off x="8550672" y="770530"/>
            <a:ext cx="20296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/>
              <a:t>The third week</a:t>
            </a:r>
            <a:endParaRPr lang="zh-CN" altLang="en-US" sz="2000" b="1" dirty="0"/>
          </a:p>
        </p:txBody>
      </p:sp>
      <p:sp>
        <p:nvSpPr>
          <p:cNvPr id="27" name="文本框 21"/>
          <p:cNvSpPr txBox="1">
            <a:spLocks noChangeArrowheads="1"/>
          </p:cNvSpPr>
          <p:nvPr/>
        </p:nvSpPr>
        <p:spPr bwMode="auto">
          <a:xfrm>
            <a:off x="3519488" y="3700284"/>
            <a:ext cx="2039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/>
              <a:t>The fifth week</a:t>
            </a:r>
            <a:endParaRPr lang="zh-CN" altLang="en-US" sz="2000" b="1" dirty="0"/>
          </a:p>
        </p:txBody>
      </p:sp>
      <p:sp>
        <p:nvSpPr>
          <p:cNvPr id="28" name="文本框 24"/>
          <p:cNvSpPr txBox="1">
            <a:spLocks noChangeArrowheads="1"/>
          </p:cNvSpPr>
          <p:nvPr/>
        </p:nvSpPr>
        <p:spPr bwMode="auto">
          <a:xfrm>
            <a:off x="8406266" y="3707523"/>
            <a:ext cx="23184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/>
              <a:t>The eighth week</a:t>
            </a:r>
            <a:endParaRPr lang="zh-CN" altLang="en-US" sz="2000" b="1" dirty="0"/>
          </a:p>
        </p:txBody>
      </p:sp>
      <p:sp>
        <p:nvSpPr>
          <p:cNvPr id="29" name="文本框 23"/>
          <p:cNvSpPr txBox="1">
            <a:spLocks noChangeArrowheads="1"/>
          </p:cNvSpPr>
          <p:nvPr/>
        </p:nvSpPr>
        <p:spPr bwMode="auto">
          <a:xfrm>
            <a:off x="63216" y="5675650"/>
            <a:ext cx="24948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/>
              <a:t>The chloride concentration was 0.02%</a:t>
            </a:r>
            <a:endParaRPr lang="zh-CN" altLang="en-US" sz="2000" dirty="0"/>
          </a:p>
        </p:txBody>
      </p:sp>
      <p:sp>
        <p:nvSpPr>
          <p:cNvPr id="31" name="文本框 60"/>
          <p:cNvSpPr/>
          <p:nvPr/>
        </p:nvSpPr>
        <p:spPr>
          <a:xfrm>
            <a:off x="393615" y="1906588"/>
            <a:ext cx="1133644" cy="59093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time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32" name="文本框 5"/>
          <p:cNvSpPr txBox="1">
            <a:spLocks noChangeArrowheads="1"/>
          </p:cNvSpPr>
          <p:nvPr/>
        </p:nvSpPr>
        <p:spPr bwMode="auto">
          <a:xfrm>
            <a:off x="806450" y="-134938"/>
            <a:ext cx="5707063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analysis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3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1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3" name="椭圆 2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9375" y="768350"/>
            <a:ext cx="1814513" cy="2590800"/>
          </a:xfrm>
          <a:prstGeom prst="rect">
            <a:avLst/>
          </a:prstGeom>
          <a:solidFill>
            <a:schemeClr val="accent1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A1BD70"/>
              </a:solidFill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523875" y="2895600"/>
            <a:ext cx="925513" cy="925513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2" y="0"/>
              </a:cxn>
              <a:cxn ang="0">
                <a:pos x="925622" y="462812"/>
              </a:cxn>
              <a:cxn ang="0">
                <a:pos x="462812" y="925622"/>
              </a:cxn>
              <a:cxn ang="0">
                <a:pos x="0" y="462812"/>
              </a:cxn>
              <a:cxn ang="0">
                <a:pos x="462812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1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8438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914400"/>
            <a:ext cx="96361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65"/>
          <p:cNvSpPr/>
          <p:nvPr/>
        </p:nvSpPr>
        <p:spPr>
          <a:xfrm>
            <a:off x="752475" y="3046413"/>
            <a:ext cx="441325" cy="5921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8441" name="文本框 11"/>
          <p:cNvSpPr txBox="1">
            <a:spLocks noChangeArrowheads="1"/>
          </p:cNvSpPr>
          <p:nvPr/>
        </p:nvSpPr>
        <p:spPr bwMode="auto">
          <a:xfrm>
            <a:off x="9113838" y="141288"/>
            <a:ext cx="3240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Appearance change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442" name="Rectangle 2"/>
          <p:cNvSpPr>
            <a:spLocks noChangeArrowheads="1"/>
          </p:cNvSpPr>
          <p:nvPr/>
        </p:nvSpPr>
        <p:spPr bwMode="auto">
          <a:xfrm>
            <a:off x="1906588" y="815975"/>
            <a:ext cx="20894675" cy="5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43" name="Rectangle 4"/>
          <p:cNvSpPr>
            <a:spLocks noChangeArrowheads="1"/>
          </p:cNvSpPr>
          <p:nvPr/>
        </p:nvSpPr>
        <p:spPr bwMode="auto">
          <a:xfrm flipV="1">
            <a:off x="7346950" y="1660525"/>
            <a:ext cx="19619913" cy="4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18444" name="Group 11"/>
          <p:cNvGrpSpPr>
            <a:grpSpLocks noChangeAspect="1"/>
          </p:cNvGrpSpPr>
          <p:nvPr/>
        </p:nvGrpSpPr>
        <p:grpSpPr bwMode="auto">
          <a:xfrm>
            <a:off x="1855788" y="768350"/>
            <a:ext cx="5038725" cy="6862763"/>
            <a:chOff x="1188" y="493"/>
            <a:chExt cx="3174" cy="3627"/>
          </a:xfrm>
        </p:grpSpPr>
        <p:sp>
          <p:nvSpPr>
            <p:cNvPr id="18447" name="Rectangle 12"/>
            <p:cNvSpPr>
              <a:spLocks noChangeArrowheads="1"/>
            </p:cNvSpPr>
            <p:nvPr/>
          </p:nvSpPr>
          <p:spPr bwMode="auto">
            <a:xfrm>
              <a:off x="4252" y="1882"/>
              <a:ext cx="62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zh-CN" sz="1800"/>
            </a:p>
          </p:txBody>
        </p:sp>
        <p:sp>
          <p:nvSpPr>
            <p:cNvPr id="18448" name="Rectangle 13"/>
            <p:cNvSpPr>
              <a:spLocks noChangeArrowheads="1"/>
            </p:cNvSpPr>
            <p:nvPr/>
          </p:nvSpPr>
          <p:spPr bwMode="auto">
            <a:xfrm>
              <a:off x="4300" y="1882"/>
              <a:ext cx="62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zh-CN" sz="1800"/>
            </a:p>
          </p:txBody>
        </p:sp>
        <p:sp>
          <p:nvSpPr>
            <p:cNvPr id="18449" name="Rectangle 14"/>
            <p:cNvSpPr>
              <a:spLocks noChangeArrowheads="1"/>
            </p:cNvSpPr>
            <p:nvPr/>
          </p:nvSpPr>
          <p:spPr bwMode="auto">
            <a:xfrm>
              <a:off x="1229" y="1990"/>
              <a:ext cx="1512" cy="14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8450" name="Rectangle 15"/>
            <p:cNvSpPr>
              <a:spLocks noChangeArrowheads="1"/>
            </p:cNvSpPr>
            <p:nvPr/>
          </p:nvSpPr>
          <p:spPr bwMode="auto">
            <a:xfrm>
              <a:off x="4252" y="3380"/>
              <a:ext cx="62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zh-CN" sz="1800"/>
            </a:p>
          </p:txBody>
        </p:sp>
        <p:sp>
          <p:nvSpPr>
            <p:cNvPr id="18451" name="Rectangle 16"/>
            <p:cNvSpPr>
              <a:spLocks noChangeArrowheads="1"/>
            </p:cNvSpPr>
            <p:nvPr/>
          </p:nvSpPr>
          <p:spPr bwMode="auto">
            <a:xfrm>
              <a:off x="1229" y="3498"/>
              <a:ext cx="0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1650" y="3620"/>
              <a:ext cx="5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zh-CN" sz="1800"/>
            </a:p>
          </p:txBody>
        </p:sp>
        <p:sp>
          <p:nvSpPr>
            <p:cNvPr id="18453" name="Rectangle 30"/>
            <p:cNvSpPr>
              <a:spLocks noChangeArrowheads="1"/>
            </p:cNvSpPr>
            <p:nvPr/>
          </p:nvSpPr>
          <p:spPr bwMode="auto">
            <a:xfrm>
              <a:off x="3805" y="3868"/>
              <a:ext cx="5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zh-CN" sz="1800"/>
            </a:p>
          </p:txBody>
        </p:sp>
        <p:sp>
          <p:nvSpPr>
            <p:cNvPr id="18454" name="Rectangle 31"/>
            <p:cNvSpPr>
              <a:spLocks noChangeArrowheads="1"/>
            </p:cNvSpPr>
            <p:nvPr/>
          </p:nvSpPr>
          <p:spPr bwMode="auto">
            <a:xfrm>
              <a:off x="1188" y="3988"/>
              <a:ext cx="66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10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zh-CN" altLang="zh-CN" sz="1800"/>
            </a:p>
          </p:txBody>
        </p:sp>
        <p:pic>
          <p:nvPicPr>
            <p:cNvPr id="18455" name="Picture 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" y="493"/>
              <a:ext cx="751" cy="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6" name="Picture 3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" y="493"/>
              <a:ext cx="751" cy="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7" name="Picture 3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" y="493"/>
              <a:ext cx="751" cy="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8" name="Picture 3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" y="493"/>
              <a:ext cx="751" cy="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9" name="Picture 3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" y="1990"/>
              <a:ext cx="751" cy="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60" name="Picture 3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" y="1990"/>
              <a:ext cx="751" cy="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61" name="Picture 3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" y="1990"/>
              <a:ext cx="751" cy="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62" name="Picture 3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" y="1990"/>
              <a:ext cx="751" cy="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445" name="图片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04"/>
          <a:stretch>
            <a:fillRect/>
          </a:stretch>
        </p:blipFill>
        <p:spPr bwMode="auto">
          <a:xfrm>
            <a:off x="6713538" y="815975"/>
            <a:ext cx="5386387" cy="408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6" name="文本框 44"/>
          <p:cNvSpPr txBox="1">
            <a:spLocks noChangeArrowheads="1"/>
          </p:cNvSpPr>
          <p:nvPr/>
        </p:nvSpPr>
        <p:spPr bwMode="auto">
          <a:xfrm>
            <a:off x="6894513" y="5280025"/>
            <a:ext cx="50847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smtClean="0"/>
              <a:t>The change of steel bar and solutions from first week to the eighth week.</a:t>
            </a:r>
            <a:endParaRPr lang="zh-CN" altLang="en-US" sz="2400" dirty="0"/>
          </a:p>
        </p:txBody>
      </p:sp>
      <p:sp>
        <p:nvSpPr>
          <p:cNvPr id="34" name="文本框 60"/>
          <p:cNvSpPr/>
          <p:nvPr/>
        </p:nvSpPr>
        <p:spPr>
          <a:xfrm>
            <a:off x="393615" y="1906588"/>
            <a:ext cx="1133644" cy="59093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time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35" name="文本框 5"/>
          <p:cNvSpPr txBox="1">
            <a:spLocks noChangeArrowheads="1"/>
          </p:cNvSpPr>
          <p:nvPr/>
        </p:nvSpPr>
        <p:spPr bwMode="auto">
          <a:xfrm>
            <a:off x="806450" y="-134938"/>
            <a:ext cx="5707063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analysis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02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6525" y="884238"/>
            <a:ext cx="1814513" cy="2590800"/>
          </a:xfrm>
          <a:prstGeom prst="rect">
            <a:avLst/>
          </a:prstGeom>
          <a:solidFill>
            <a:schemeClr val="accent2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81025" y="3011488"/>
            <a:ext cx="925513" cy="925512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2" y="0"/>
              </a:cxn>
              <a:cxn ang="0">
                <a:pos x="925622" y="462812"/>
              </a:cxn>
              <a:cxn ang="0">
                <a:pos x="462812" y="925622"/>
              </a:cxn>
              <a:cxn ang="0">
                <a:pos x="0" y="462812"/>
              </a:cxn>
              <a:cxn ang="0">
                <a:pos x="462812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2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946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1030288"/>
            <a:ext cx="124777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61"/>
          <p:cNvSpPr/>
          <p:nvPr/>
        </p:nvSpPr>
        <p:spPr>
          <a:xfrm>
            <a:off x="123825" y="2107962"/>
            <a:ext cx="193198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000" b="1" dirty="0">
                <a:cs typeface="+mn-ea"/>
                <a:sym typeface="+mn-lt"/>
              </a:rPr>
              <a:t>concentration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6" name="文本框 66"/>
          <p:cNvSpPr/>
          <p:nvPr/>
        </p:nvSpPr>
        <p:spPr>
          <a:xfrm>
            <a:off x="809625" y="3162300"/>
            <a:ext cx="441325" cy="5921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grpSp>
        <p:nvGrpSpPr>
          <p:cNvPr id="19463" name="组合 6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8" name="椭圆 7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9465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1649" r="4451" b="48621"/>
          <a:stretch>
            <a:fillRect/>
          </a:stretch>
        </p:blipFill>
        <p:spPr bwMode="auto">
          <a:xfrm>
            <a:off x="1951038" y="704850"/>
            <a:ext cx="79914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r="4359" b="45239"/>
          <a:stretch>
            <a:fillRect/>
          </a:stretch>
        </p:blipFill>
        <p:spPr bwMode="auto">
          <a:xfrm>
            <a:off x="2055813" y="3475038"/>
            <a:ext cx="7781925" cy="31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8" name="文本框 12"/>
          <p:cNvSpPr txBox="1">
            <a:spLocks noChangeArrowheads="1"/>
          </p:cNvSpPr>
          <p:nvPr/>
        </p:nvSpPr>
        <p:spPr bwMode="auto">
          <a:xfrm>
            <a:off x="9553433" y="4496378"/>
            <a:ext cx="31253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/>
              <a:t>The eighth </a:t>
            </a:r>
            <a:r>
              <a:rPr lang="en-US" altLang="zh-CN" sz="2400" b="1" dirty="0"/>
              <a:t>cycle</a:t>
            </a:r>
            <a:endParaRPr lang="zh-CN" altLang="en-US" sz="2400" b="1" dirty="0"/>
          </a:p>
        </p:txBody>
      </p:sp>
      <p:sp>
        <p:nvSpPr>
          <p:cNvPr id="19469" name="文本框 15"/>
          <p:cNvSpPr txBox="1">
            <a:spLocks noChangeArrowheads="1"/>
          </p:cNvSpPr>
          <p:nvPr/>
        </p:nvSpPr>
        <p:spPr bwMode="auto">
          <a:xfrm>
            <a:off x="9553433" y="1865887"/>
            <a:ext cx="26385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 smtClean="0"/>
              <a:t>The first </a:t>
            </a:r>
            <a:r>
              <a:rPr lang="en-US" altLang="zh-CN" b="1" dirty="0"/>
              <a:t>cycle</a:t>
            </a:r>
            <a:endParaRPr lang="zh-CN" altLang="en-US" b="1" dirty="0"/>
          </a:p>
        </p:txBody>
      </p:sp>
      <p:sp>
        <p:nvSpPr>
          <p:cNvPr id="17" name="文本框 5"/>
          <p:cNvSpPr txBox="1">
            <a:spLocks noChangeArrowheads="1"/>
          </p:cNvSpPr>
          <p:nvPr/>
        </p:nvSpPr>
        <p:spPr bwMode="auto">
          <a:xfrm>
            <a:off x="806450" y="-134938"/>
            <a:ext cx="5707063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analysis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90245" y="42535"/>
            <a:ext cx="210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</a:rPr>
              <a:t>Nyquistc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6525" y="884238"/>
            <a:ext cx="1814513" cy="2590800"/>
          </a:xfrm>
          <a:prstGeom prst="rect">
            <a:avLst/>
          </a:prstGeom>
          <a:solidFill>
            <a:schemeClr val="accent2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81025" y="3011488"/>
            <a:ext cx="925513" cy="925512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2" y="0"/>
              </a:cxn>
              <a:cxn ang="0">
                <a:pos x="925622" y="462812"/>
              </a:cxn>
              <a:cxn ang="0">
                <a:pos x="462812" y="925622"/>
              </a:cxn>
              <a:cxn ang="0">
                <a:pos x="0" y="462812"/>
              </a:cxn>
              <a:cxn ang="0">
                <a:pos x="462812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2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2048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1030288"/>
            <a:ext cx="124777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6"/>
          <p:cNvSpPr/>
          <p:nvPr/>
        </p:nvSpPr>
        <p:spPr>
          <a:xfrm>
            <a:off x="809625" y="3162300"/>
            <a:ext cx="441325" cy="5921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grpSp>
        <p:nvGrpSpPr>
          <p:cNvPr id="20487" name="组合 6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8" name="椭圆 7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0490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b="47908"/>
          <a:stretch>
            <a:fillRect/>
          </a:stretch>
        </p:blipFill>
        <p:spPr bwMode="auto">
          <a:xfrm>
            <a:off x="1757363" y="649809"/>
            <a:ext cx="8859837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r="5652" b="33859"/>
          <a:stretch>
            <a:fillRect/>
          </a:stretch>
        </p:blipFill>
        <p:spPr bwMode="auto">
          <a:xfrm>
            <a:off x="1668463" y="3481957"/>
            <a:ext cx="8823325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61"/>
          <p:cNvSpPr/>
          <p:nvPr/>
        </p:nvSpPr>
        <p:spPr>
          <a:xfrm>
            <a:off x="123825" y="2107962"/>
            <a:ext cx="193198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000" b="1" dirty="0">
                <a:cs typeface="+mn-ea"/>
                <a:sym typeface="+mn-lt"/>
              </a:rPr>
              <a:t>concentration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9" name="文本框 11"/>
          <p:cNvSpPr txBox="1">
            <a:spLocks noChangeArrowheads="1"/>
          </p:cNvSpPr>
          <p:nvPr/>
        </p:nvSpPr>
        <p:spPr bwMode="auto">
          <a:xfrm>
            <a:off x="9744501" y="150813"/>
            <a:ext cx="297931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buNone/>
              <a:defRPr/>
            </a:pPr>
            <a:r>
              <a:rPr lang="en-US" altLang="zh-CN" sz="3200" b="1" dirty="0" err="1">
                <a:solidFill>
                  <a:schemeClr val="bg1"/>
                </a:solidFill>
                <a:cs typeface="+mn-ea"/>
                <a:sym typeface="+mn-lt"/>
              </a:rPr>
              <a:t>Tafel</a:t>
            </a: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 curve 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806450" y="-134938"/>
            <a:ext cx="5707063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analysis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10298231" y="4236078"/>
            <a:ext cx="31253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/>
              <a:t>The eighth 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/>
              <a:t>cycle</a:t>
            </a:r>
            <a:endParaRPr lang="zh-CN" altLang="en-US" sz="2400" b="1" dirty="0"/>
          </a:p>
        </p:txBody>
      </p:sp>
      <p:sp>
        <p:nvSpPr>
          <p:cNvPr id="22" name="文本框 15"/>
          <p:cNvSpPr txBox="1">
            <a:spLocks noChangeArrowheads="1"/>
          </p:cNvSpPr>
          <p:nvPr/>
        </p:nvSpPr>
        <p:spPr bwMode="auto">
          <a:xfrm>
            <a:off x="10248829" y="1784079"/>
            <a:ext cx="263856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 smtClean="0"/>
              <a:t>The first 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 smtClean="0"/>
              <a:t>cycle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7862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6525" y="884238"/>
            <a:ext cx="1814513" cy="2590800"/>
          </a:xfrm>
          <a:prstGeom prst="rect">
            <a:avLst/>
          </a:prstGeom>
          <a:solidFill>
            <a:schemeClr val="accent2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81025" y="3011488"/>
            <a:ext cx="925513" cy="925512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2" y="0"/>
              </a:cxn>
              <a:cxn ang="0">
                <a:pos x="925622" y="462812"/>
              </a:cxn>
              <a:cxn ang="0">
                <a:pos x="462812" y="925622"/>
              </a:cxn>
              <a:cxn ang="0">
                <a:pos x="0" y="462812"/>
              </a:cxn>
              <a:cxn ang="0">
                <a:pos x="462812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2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2150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1030288"/>
            <a:ext cx="124777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6"/>
          <p:cNvSpPr/>
          <p:nvPr/>
        </p:nvSpPr>
        <p:spPr>
          <a:xfrm>
            <a:off x="809625" y="3162300"/>
            <a:ext cx="441325" cy="5921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grpSp>
        <p:nvGrpSpPr>
          <p:cNvPr id="21511" name="组合 6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8" name="椭圆 7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1514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70764"/>
          <a:stretch>
            <a:fillRect/>
          </a:stretch>
        </p:blipFill>
        <p:spPr bwMode="auto">
          <a:xfrm>
            <a:off x="1951038" y="884238"/>
            <a:ext cx="4903787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71004"/>
          <a:stretch>
            <a:fillRect/>
          </a:stretch>
        </p:blipFill>
        <p:spPr bwMode="auto">
          <a:xfrm>
            <a:off x="6854825" y="884238"/>
            <a:ext cx="5043488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6" name="文本框 18"/>
          <p:cNvSpPr txBox="1">
            <a:spLocks noChangeArrowheads="1"/>
          </p:cNvSpPr>
          <p:nvPr/>
        </p:nvSpPr>
        <p:spPr bwMode="auto">
          <a:xfrm>
            <a:off x="3659981" y="3510260"/>
            <a:ext cx="33185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/>
              <a:t>The first </a:t>
            </a:r>
            <a:r>
              <a:rPr lang="en-US" altLang="zh-CN" sz="1800" b="1" dirty="0" smtClean="0"/>
              <a:t>cycle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/>
              <a:t>The </a:t>
            </a:r>
            <a:r>
              <a:rPr lang="en-US" altLang="zh-CN" sz="1800" b="1" dirty="0" smtClean="0"/>
              <a:t>fifth </a:t>
            </a:r>
            <a:r>
              <a:rPr lang="en-US" altLang="zh-CN" sz="1800" b="1" dirty="0"/>
              <a:t>cycle</a:t>
            </a:r>
            <a:endParaRPr lang="en-US" altLang="zh-CN" sz="1800" dirty="0"/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/>
          </a:p>
        </p:txBody>
      </p:sp>
      <p:pic>
        <p:nvPicPr>
          <p:cNvPr id="21518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06"/>
          <a:stretch>
            <a:fillRect/>
          </a:stretch>
        </p:blipFill>
        <p:spPr bwMode="auto">
          <a:xfrm>
            <a:off x="1962150" y="4059238"/>
            <a:ext cx="4892675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-294" r="-484" b="71313"/>
          <a:stretch>
            <a:fillRect/>
          </a:stretch>
        </p:blipFill>
        <p:spPr bwMode="auto">
          <a:xfrm>
            <a:off x="6854825" y="4059238"/>
            <a:ext cx="51689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61"/>
          <p:cNvSpPr/>
          <p:nvPr/>
        </p:nvSpPr>
        <p:spPr>
          <a:xfrm>
            <a:off x="123825" y="2107962"/>
            <a:ext cx="193198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000" b="1" dirty="0">
                <a:cs typeface="+mn-ea"/>
                <a:sym typeface="+mn-lt"/>
              </a:rPr>
              <a:t>concentration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806450" y="-134938"/>
            <a:ext cx="5707063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analysis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1" name="文本框 11"/>
          <p:cNvSpPr txBox="1">
            <a:spLocks noChangeArrowheads="1"/>
          </p:cNvSpPr>
          <p:nvPr/>
        </p:nvSpPr>
        <p:spPr bwMode="auto">
          <a:xfrm>
            <a:off x="9113838" y="141288"/>
            <a:ext cx="3240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Appearance change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文本框 18"/>
          <p:cNvSpPr txBox="1">
            <a:spLocks noChangeArrowheads="1"/>
          </p:cNvSpPr>
          <p:nvPr/>
        </p:nvSpPr>
        <p:spPr bwMode="auto">
          <a:xfrm>
            <a:off x="8390400" y="3458369"/>
            <a:ext cx="33185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/>
              <a:t>The </a:t>
            </a:r>
            <a:r>
              <a:rPr lang="en-US" altLang="zh-CN" sz="1800" b="1" dirty="0" smtClean="0"/>
              <a:t>third cycle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/>
              <a:t>The </a:t>
            </a:r>
            <a:r>
              <a:rPr lang="en-US" altLang="zh-CN" sz="1800" b="1" dirty="0" smtClean="0"/>
              <a:t>eighth </a:t>
            </a:r>
            <a:r>
              <a:rPr lang="en-US" altLang="zh-CN" sz="1800" b="1" dirty="0"/>
              <a:t>cycle</a:t>
            </a:r>
            <a:endParaRPr lang="en-US" altLang="zh-CN" sz="1800" dirty="0"/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42918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6525" y="884238"/>
            <a:ext cx="1814513" cy="2590800"/>
          </a:xfrm>
          <a:prstGeom prst="rect">
            <a:avLst/>
          </a:prstGeom>
          <a:solidFill>
            <a:schemeClr val="accent2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81025" y="3011488"/>
            <a:ext cx="925513" cy="925512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2" y="0"/>
              </a:cxn>
              <a:cxn ang="0">
                <a:pos x="925622" y="462812"/>
              </a:cxn>
              <a:cxn ang="0">
                <a:pos x="462812" y="925622"/>
              </a:cxn>
              <a:cxn ang="0">
                <a:pos x="0" y="462812"/>
              </a:cxn>
              <a:cxn ang="0">
                <a:pos x="462812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2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2253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1030288"/>
            <a:ext cx="124777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6"/>
          <p:cNvSpPr/>
          <p:nvPr/>
        </p:nvSpPr>
        <p:spPr>
          <a:xfrm>
            <a:off x="809625" y="3162300"/>
            <a:ext cx="441325" cy="5921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grpSp>
        <p:nvGrpSpPr>
          <p:cNvPr id="22535" name="组合 6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8" name="椭圆 7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2538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8" b="14233"/>
          <a:stretch>
            <a:fillRect/>
          </a:stretch>
        </p:blipFill>
        <p:spPr bwMode="auto">
          <a:xfrm>
            <a:off x="1668463" y="704850"/>
            <a:ext cx="5324475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48" b="13248"/>
          <a:stretch>
            <a:fillRect/>
          </a:stretch>
        </p:blipFill>
        <p:spPr bwMode="auto">
          <a:xfrm>
            <a:off x="6653213" y="836613"/>
            <a:ext cx="5322887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61"/>
          <p:cNvSpPr/>
          <p:nvPr/>
        </p:nvSpPr>
        <p:spPr>
          <a:xfrm>
            <a:off x="123825" y="2107962"/>
            <a:ext cx="193198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000" b="1" dirty="0">
                <a:cs typeface="+mn-ea"/>
                <a:sym typeface="+mn-lt"/>
              </a:rPr>
              <a:t>concentration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8" name="文本框 5"/>
          <p:cNvSpPr txBox="1">
            <a:spLocks noChangeArrowheads="1"/>
          </p:cNvSpPr>
          <p:nvPr/>
        </p:nvSpPr>
        <p:spPr bwMode="auto">
          <a:xfrm>
            <a:off x="806450" y="-134938"/>
            <a:ext cx="5707063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analysis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文本框 11"/>
          <p:cNvSpPr txBox="1">
            <a:spLocks noChangeArrowheads="1"/>
          </p:cNvSpPr>
          <p:nvPr/>
        </p:nvSpPr>
        <p:spPr bwMode="auto">
          <a:xfrm>
            <a:off x="9113838" y="141288"/>
            <a:ext cx="3240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Appearance change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文本框 18"/>
          <p:cNvSpPr txBox="1">
            <a:spLocks noChangeArrowheads="1"/>
          </p:cNvSpPr>
          <p:nvPr/>
        </p:nvSpPr>
        <p:spPr bwMode="auto">
          <a:xfrm>
            <a:off x="3551593" y="4884714"/>
            <a:ext cx="18665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/>
              <a:t>The </a:t>
            </a:r>
            <a:r>
              <a:rPr lang="en-US" altLang="zh-CN" sz="1800" b="1" dirty="0" smtClean="0"/>
              <a:t>fifth </a:t>
            </a:r>
            <a:r>
              <a:rPr lang="en-US" altLang="zh-CN" sz="1800" b="1" dirty="0"/>
              <a:t>cycle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21" name="文本框 19"/>
          <p:cNvSpPr txBox="1">
            <a:spLocks noChangeArrowheads="1"/>
          </p:cNvSpPr>
          <p:nvPr/>
        </p:nvSpPr>
        <p:spPr bwMode="auto">
          <a:xfrm>
            <a:off x="8351956" y="4883448"/>
            <a:ext cx="22523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/>
              <a:t>The </a:t>
            </a:r>
            <a:r>
              <a:rPr lang="en-US" altLang="zh-CN" sz="1800" b="1" dirty="0" smtClean="0"/>
              <a:t>eighth </a:t>
            </a:r>
            <a:r>
              <a:rPr lang="en-US" altLang="zh-CN" sz="1800" b="1" dirty="0"/>
              <a:t>cycle</a:t>
            </a:r>
          </a:p>
        </p:txBody>
      </p:sp>
    </p:spTree>
    <p:extLst>
      <p:ext uri="{BB962C8B-B14F-4D97-AF65-F5344CB8AC3E}">
        <p14:creationId xmlns:p14="http://schemas.microsoft.com/office/powerpoint/2010/main" val="8391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6525" y="884238"/>
            <a:ext cx="1814513" cy="2590800"/>
          </a:xfrm>
          <a:prstGeom prst="rect">
            <a:avLst/>
          </a:prstGeom>
          <a:solidFill>
            <a:schemeClr val="accent2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81025" y="3011488"/>
            <a:ext cx="925513" cy="925512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2" y="0"/>
              </a:cxn>
              <a:cxn ang="0">
                <a:pos x="925622" y="462812"/>
              </a:cxn>
              <a:cxn ang="0">
                <a:pos x="462812" y="925622"/>
              </a:cxn>
              <a:cxn ang="0">
                <a:pos x="0" y="462812"/>
              </a:cxn>
              <a:cxn ang="0">
                <a:pos x="462812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2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2355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1030288"/>
            <a:ext cx="124777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6"/>
          <p:cNvSpPr/>
          <p:nvPr/>
        </p:nvSpPr>
        <p:spPr>
          <a:xfrm>
            <a:off x="809625" y="3162300"/>
            <a:ext cx="441325" cy="5921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grpSp>
        <p:nvGrpSpPr>
          <p:cNvPr id="23559" name="组合 6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8" name="椭圆 7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356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10" b="14136"/>
          <a:stretch>
            <a:fillRect/>
          </a:stretch>
        </p:blipFill>
        <p:spPr bwMode="auto">
          <a:xfrm>
            <a:off x="1668463" y="884238"/>
            <a:ext cx="5322887" cy="391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3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3" b="13719"/>
          <a:stretch>
            <a:fillRect/>
          </a:stretch>
        </p:blipFill>
        <p:spPr bwMode="auto">
          <a:xfrm>
            <a:off x="6643688" y="862013"/>
            <a:ext cx="5322887" cy="396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4" name="文本框 18"/>
          <p:cNvSpPr txBox="1">
            <a:spLocks noChangeArrowheads="1"/>
          </p:cNvSpPr>
          <p:nvPr/>
        </p:nvSpPr>
        <p:spPr bwMode="auto">
          <a:xfrm>
            <a:off x="3660775" y="4999038"/>
            <a:ext cx="18665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/>
              <a:t>The </a:t>
            </a:r>
            <a:r>
              <a:rPr lang="en-US" altLang="zh-CN" sz="1800" b="1" dirty="0" smtClean="0"/>
              <a:t>fifth </a:t>
            </a:r>
            <a:r>
              <a:rPr lang="en-US" altLang="zh-CN" sz="1800" b="1" dirty="0"/>
              <a:t>cycle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23565" name="文本框 19"/>
          <p:cNvSpPr txBox="1">
            <a:spLocks noChangeArrowheads="1"/>
          </p:cNvSpPr>
          <p:nvPr/>
        </p:nvSpPr>
        <p:spPr bwMode="auto">
          <a:xfrm>
            <a:off x="8461138" y="4997772"/>
            <a:ext cx="22523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/>
              <a:t>The </a:t>
            </a:r>
            <a:r>
              <a:rPr lang="en-US" altLang="zh-CN" sz="1800" b="1" dirty="0" smtClean="0"/>
              <a:t>eighth </a:t>
            </a:r>
            <a:r>
              <a:rPr lang="en-US" altLang="zh-CN" sz="1800" b="1" dirty="0"/>
              <a:t>cycle</a:t>
            </a:r>
          </a:p>
        </p:txBody>
      </p:sp>
      <p:sp>
        <p:nvSpPr>
          <p:cNvPr id="17" name="文本框 61"/>
          <p:cNvSpPr/>
          <p:nvPr/>
        </p:nvSpPr>
        <p:spPr>
          <a:xfrm>
            <a:off x="123825" y="2107962"/>
            <a:ext cx="193198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000" b="1" dirty="0">
                <a:cs typeface="+mn-ea"/>
                <a:sym typeface="+mn-lt"/>
              </a:rPr>
              <a:t>concentration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8" name="文本框 5"/>
          <p:cNvSpPr txBox="1">
            <a:spLocks noChangeArrowheads="1"/>
          </p:cNvSpPr>
          <p:nvPr/>
        </p:nvSpPr>
        <p:spPr bwMode="auto">
          <a:xfrm>
            <a:off x="806450" y="-134938"/>
            <a:ext cx="5707063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analysis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文本框 11"/>
          <p:cNvSpPr txBox="1">
            <a:spLocks noChangeArrowheads="1"/>
          </p:cNvSpPr>
          <p:nvPr/>
        </p:nvSpPr>
        <p:spPr bwMode="auto">
          <a:xfrm>
            <a:off x="9113838" y="141288"/>
            <a:ext cx="3240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Appearance change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9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1519238"/>
            <a:ext cx="12192000" cy="4471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648" y="1600200"/>
            <a:ext cx="12192000" cy="4327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148" name="组合 2"/>
          <p:cNvGrpSpPr>
            <a:grpSpLocks/>
          </p:cNvGrpSpPr>
          <p:nvPr/>
        </p:nvGrpSpPr>
        <p:grpSpPr bwMode="auto">
          <a:xfrm>
            <a:off x="1666875" y="2389188"/>
            <a:ext cx="1277938" cy="1277937"/>
            <a:chOff x="1131485" y="2234042"/>
            <a:chExt cx="1607262" cy="1607262"/>
          </a:xfrm>
        </p:grpSpPr>
        <p:sp>
          <p:nvSpPr>
            <p:cNvPr id="4" name="椭圆 3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41299" y="2343854"/>
              <a:ext cx="1387635" cy="138763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KSO_Shape"/>
            <p:cNvSpPr/>
            <p:nvPr/>
          </p:nvSpPr>
          <p:spPr bwMode="auto">
            <a:xfrm>
              <a:off x="1480890" y="2597423"/>
              <a:ext cx="908451" cy="880500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6149" name="文本框 6"/>
          <p:cNvSpPr txBox="1">
            <a:spLocks noChangeArrowheads="1"/>
          </p:cNvSpPr>
          <p:nvPr/>
        </p:nvSpPr>
        <p:spPr bwMode="auto">
          <a:xfrm>
            <a:off x="1728162" y="3779838"/>
            <a:ext cx="11934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 smtClean="0">
                <a:solidFill>
                  <a:schemeClr val="bg1"/>
                </a:solidFill>
              </a:rPr>
              <a:t>First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6150" name="组合 7"/>
          <p:cNvGrpSpPr>
            <a:grpSpLocks/>
          </p:cNvGrpSpPr>
          <p:nvPr/>
        </p:nvGrpSpPr>
        <p:grpSpPr bwMode="auto">
          <a:xfrm>
            <a:off x="4219575" y="2389188"/>
            <a:ext cx="1277938" cy="1277937"/>
            <a:chOff x="3209823" y="2234042"/>
            <a:chExt cx="1607262" cy="1607262"/>
          </a:xfrm>
        </p:grpSpPr>
        <p:sp>
          <p:nvSpPr>
            <p:cNvPr id="9" name="椭圆 8"/>
            <p:cNvSpPr/>
            <p:nvPr/>
          </p:nvSpPr>
          <p:spPr>
            <a:xfrm>
              <a:off x="3209823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319637" y="2343854"/>
              <a:ext cx="1387635" cy="138763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3551242" y="2597423"/>
              <a:ext cx="924424" cy="880500"/>
            </a:xfrm>
            <a:custGeom>
              <a:avLst/>
              <a:gdLst>
                <a:gd name="T0" fmla="*/ 2147483646 w 5871"/>
                <a:gd name="T1" fmla="*/ 2147483646 h 5585"/>
                <a:gd name="T2" fmla="*/ 2147483646 w 5871"/>
                <a:gd name="T3" fmla="*/ 2147483646 h 5585"/>
                <a:gd name="T4" fmla="*/ 2147483646 w 5871"/>
                <a:gd name="T5" fmla="*/ 2147483646 h 5585"/>
                <a:gd name="T6" fmla="*/ 2147483646 w 5871"/>
                <a:gd name="T7" fmla="*/ 2147483646 h 5585"/>
                <a:gd name="T8" fmla="*/ 2147483646 w 5871"/>
                <a:gd name="T9" fmla="*/ 2147483646 h 5585"/>
                <a:gd name="T10" fmla="*/ 2147483646 w 5871"/>
                <a:gd name="T11" fmla="*/ 2147483646 h 5585"/>
                <a:gd name="T12" fmla="*/ 2147483646 w 5871"/>
                <a:gd name="T13" fmla="*/ 2147483646 h 5585"/>
                <a:gd name="T14" fmla="*/ 2147483646 w 5871"/>
                <a:gd name="T15" fmla="*/ 2147483646 h 5585"/>
                <a:gd name="T16" fmla="*/ 2147483646 w 5871"/>
                <a:gd name="T17" fmla="*/ 2147483646 h 5585"/>
                <a:gd name="T18" fmla="*/ 2147483646 w 5871"/>
                <a:gd name="T19" fmla="*/ 2147483646 h 5585"/>
                <a:gd name="T20" fmla="*/ 2147483646 w 5871"/>
                <a:gd name="T21" fmla="*/ 2147483646 h 5585"/>
                <a:gd name="T22" fmla="*/ 2147483646 w 5871"/>
                <a:gd name="T23" fmla="*/ 2147483646 h 5585"/>
                <a:gd name="T24" fmla="*/ 2147483646 w 5871"/>
                <a:gd name="T25" fmla="*/ 2147483646 h 5585"/>
                <a:gd name="T26" fmla="*/ 2147483646 w 5871"/>
                <a:gd name="T27" fmla="*/ 2147483646 h 5585"/>
                <a:gd name="T28" fmla="*/ 2147483646 w 5871"/>
                <a:gd name="T29" fmla="*/ 2147483646 h 5585"/>
                <a:gd name="T30" fmla="*/ 2147483646 w 5871"/>
                <a:gd name="T31" fmla="*/ 2147483646 h 5585"/>
                <a:gd name="T32" fmla="*/ 2147483646 w 5871"/>
                <a:gd name="T33" fmla="*/ 2147483646 h 5585"/>
                <a:gd name="T34" fmla="*/ 2147483646 w 5871"/>
                <a:gd name="T35" fmla="*/ 2147483646 h 5585"/>
                <a:gd name="T36" fmla="*/ 2147483646 w 5871"/>
                <a:gd name="T37" fmla="*/ 2147483646 h 5585"/>
                <a:gd name="T38" fmla="*/ 2147483646 w 5871"/>
                <a:gd name="T39" fmla="*/ 2147483646 h 5585"/>
                <a:gd name="T40" fmla="*/ 2147483646 w 5871"/>
                <a:gd name="T41" fmla="*/ 2147483646 h 5585"/>
                <a:gd name="T42" fmla="*/ 2147483646 w 5871"/>
                <a:gd name="T43" fmla="*/ 2147483646 h 5585"/>
                <a:gd name="T44" fmla="*/ 2147483646 w 5871"/>
                <a:gd name="T45" fmla="*/ 2147483646 h 5585"/>
                <a:gd name="T46" fmla="*/ 2147483646 w 5871"/>
                <a:gd name="T47" fmla="*/ 2147483646 h 5585"/>
                <a:gd name="T48" fmla="*/ 2147483646 w 5871"/>
                <a:gd name="T49" fmla="*/ 2147483646 h 5585"/>
                <a:gd name="T50" fmla="*/ 2147483646 w 5871"/>
                <a:gd name="T51" fmla="*/ 2147483646 h 5585"/>
                <a:gd name="T52" fmla="*/ 2147483646 w 5871"/>
                <a:gd name="T53" fmla="*/ 2147483646 h 5585"/>
                <a:gd name="T54" fmla="*/ 2147483646 w 5871"/>
                <a:gd name="T55" fmla="*/ 2147483646 h 5585"/>
                <a:gd name="T56" fmla="*/ 2147483646 w 5871"/>
                <a:gd name="T57" fmla="*/ 2147483646 h 5585"/>
                <a:gd name="T58" fmla="*/ 2147483646 w 5871"/>
                <a:gd name="T59" fmla="*/ 2147483646 h 5585"/>
                <a:gd name="T60" fmla="*/ 2147483646 w 5871"/>
                <a:gd name="T61" fmla="*/ 2147483646 h 5585"/>
                <a:gd name="T62" fmla="*/ 2147483646 w 5871"/>
                <a:gd name="T63" fmla="*/ 2147483646 h 5585"/>
                <a:gd name="T64" fmla="*/ 2147483646 w 5871"/>
                <a:gd name="T65" fmla="*/ 2147483646 h 5585"/>
                <a:gd name="T66" fmla="*/ 2147483646 w 5871"/>
                <a:gd name="T67" fmla="*/ 2147483646 h 5585"/>
                <a:gd name="T68" fmla="*/ 2147483646 w 5871"/>
                <a:gd name="T69" fmla="*/ 2147483646 h 5585"/>
                <a:gd name="T70" fmla="*/ 2147483646 w 5871"/>
                <a:gd name="T71" fmla="*/ 2147483646 h 5585"/>
                <a:gd name="T72" fmla="*/ 2147483646 w 5871"/>
                <a:gd name="T73" fmla="*/ 2147483646 h 5585"/>
                <a:gd name="T74" fmla="*/ 2147483646 w 5871"/>
                <a:gd name="T75" fmla="*/ 2147483646 h 5585"/>
                <a:gd name="T76" fmla="*/ 2147483646 w 5871"/>
                <a:gd name="T77" fmla="*/ 2147483646 h 5585"/>
                <a:gd name="T78" fmla="*/ 2147483646 w 5871"/>
                <a:gd name="T79" fmla="*/ 2147483646 h 5585"/>
                <a:gd name="T80" fmla="*/ 2147483646 w 5871"/>
                <a:gd name="T81" fmla="*/ 2147483646 h 5585"/>
                <a:gd name="T82" fmla="*/ 2147483646 w 5871"/>
                <a:gd name="T83" fmla="*/ 2147483646 h 5585"/>
                <a:gd name="T84" fmla="*/ 2147483646 w 5871"/>
                <a:gd name="T85" fmla="*/ 2147483646 h 5585"/>
                <a:gd name="T86" fmla="*/ 2147483646 w 5871"/>
                <a:gd name="T87" fmla="*/ 2147483646 h 5585"/>
                <a:gd name="T88" fmla="*/ 2147483646 w 5871"/>
                <a:gd name="T89" fmla="*/ 2147483646 h 5585"/>
                <a:gd name="T90" fmla="*/ 2147483646 w 5871"/>
                <a:gd name="T91" fmla="*/ 2147483646 h 5585"/>
                <a:gd name="T92" fmla="*/ 2147483646 w 5871"/>
                <a:gd name="T93" fmla="*/ 2147483646 h 5585"/>
                <a:gd name="T94" fmla="*/ 2147483646 w 5871"/>
                <a:gd name="T95" fmla="*/ 2147483646 h 5585"/>
                <a:gd name="T96" fmla="*/ 2147483646 w 5871"/>
                <a:gd name="T97" fmla="*/ 2147483646 h 5585"/>
                <a:gd name="T98" fmla="*/ 2147483646 w 5871"/>
                <a:gd name="T99" fmla="*/ 2147483646 h 5585"/>
                <a:gd name="T100" fmla="*/ 2147483646 w 5871"/>
                <a:gd name="T101" fmla="*/ 2147483646 h 5585"/>
                <a:gd name="T102" fmla="*/ 2147483646 w 5871"/>
                <a:gd name="T103" fmla="*/ 2147483646 h 5585"/>
                <a:gd name="T104" fmla="*/ 0 w 5871"/>
                <a:gd name="T105" fmla="*/ 2147483646 h 5585"/>
                <a:gd name="T106" fmla="*/ 2147483646 w 5871"/>
                <a:gd name="T107" fmla="*/ 0 h 5585"/>
                <a:gd name="T108" fmla="*/ 2147483646 w 5871"/>
                <a:gd name="T109" fmla="*/ 2147483646 h 5585"/>
                <a:gd name="T110" fmla="*/ 2147483646 w 5871"/>
                <a:gd name="T111" fmla="*/ 2147483646 h 558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151" name="文本框 11"/>
          <p:cNvSpPr txBox="1">
            <a:spLocks noChangeArrowheads="1"/>
          </p:cNvSpPr>
          <p:nvPr/>
        </p:nvSpPr>
        <p:spPr bwMode="auto">
          <a:xfrm>
            <a:off x="4010716" y="3779838"/>
            <a:ext cx="1664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 smtClean="0">
                <a:solidFill>
                  <a:schemeClr val="bg1"/>
                </a:solidFill>
              </a:rPr>
              <a:t>Second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6152" name="组合 12"/>
          <p:cNvGrpSpPr>
            <a:grpSpLocks/>
          </p:cNvGrpSpPr>
          <p:nvPr/>
        </p:nvGrpSpPr>
        <p:grpSpPr bwMode="auto">
          <a:xfrm>
            <a:off x="6700838" y="2389188"/>
            <a:ext cx="1277937" cy="1277937"/>
            <a:chOff x="5288161" y="2234042"/>
            <a:chExt cx="1607262" cy="1607262"/>
          </a:xfrm>
        </p:grpSpPr>
        <p:sp>
          <p:nvSpPr>
            <p:cNvPr id="14" name="椭圆 13"/>
            <p:cNvSpPr/>
            <p:nvPr/>
          </p:nvSpPr>
          <p:spPr>
            <a:xfrm>
              <a:off x="5288161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397973" y="2335868"/>
              <a:ext cx="1387637" cy="138763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5547719" y="2697253"/>
              <a:ext cx="1088146" cy="662871"/>
            </a:xfrm>
            <a:custGeom>
              <a:avLst/>
              <a:gdLst>
                <a:gd name="T0" fmla="*/ 1395067 w 3931"/>
                <a:gd name="T1" fmla="*/ 589725 h 2392"/>
                <a:gd name="T2" fmla="*/ 928365 w 3931"/>
                <a:gd name="T3" fmla="*/ 389484 h 2392"/>
                <a:gd name="T4" fmla="*/ 403040 w 3931"/>
                <a:gd name="T5" fmla="*/ 589725 h 2392"/>
                <a:gd name="T6" fmla="*/ 256480 w 3931"/>
                <a:gd name="T7" fmla="*/ 528782 h 2392"/>
                <a:gd name="T8" fmla="*/ 256480 w 3931"/>
                <a:gd name="T9" fmla="*/ 708403 h 2392"/>
                <a:gd name="T10" fmla="*/ 296326 w 3931"/>
                <a:gd name="T11" fmla="*/ 763389 h 2392"/>
                <a:gd name="T12" fmla="*/ 255564 w 3931"/>
                <a:gd name="T13" fmla="*/ 818375 h 2392"/>
                <a:gd name="T14" fmla="*/ 299074 w 3931"/>
                <a:gd name="T15" fmla="*/ 1011742 h 2392"/>
                <a:gd name="T16" fmla="*/ 170834 w 3931"/>
                <a:gd name="T17" fmla="*/ 1011742 h 2392"/>
                <a:gd name="T18" fmla="*/ 214802 w 3931"/>
                <a:gd name="T19" fmla="*/ 817458 h 2392"/>
                <a:gd name="T20" fmla="*/ 179078 w 3931"/>
                <a:gd name="T21" fmla="*/ 763389 h 2392"/>
                <a:gd name="T22" fmla="*/ 213428 w 3931"/>
                <a:gd name="T23" fmla="*/ 709777 h 2392"/>
                <a:gd name="T24" fmla="*/ 213428 w 3931"/>
                <a:gd name="T25" fmla="*/ 510911 h 2392"/>
                <a:gd name="T26" fmla="*/ 0 w 3931"/>
                <a:gd name="T27" fmla="*/ 421559 h 2392"/>
                <a:gd name="T28" fmla="*/ 938899 w 3931"/>
                <a:gd name="T29" fmla="*/ 0 h 2392"/>
                <a:gd name="T30" fmla="*/ 1800397 w 3931"/>
                <a:gd name="T31" fmla="*/ 427058 h 2392"/>
                <a:gd name="T32" fmla="*/ 1395067 w 3931"/>
                <a:gd name="T33" fmla="*/ 589725 h 2392"/>
                <a:gd name="T34" fmla="*/ 917831 w 3931"/>
                <a:gd name="T35" fmla="*/ 491208 h 2392"/>
                <a:gd name="T36" fmla="*/ 1341481 w 3931"/>
                <a:gd name="T37" fmla="*/ 635088 h 2392"/>
                <a:gd name="T38" fmla="*/ 1341481 w 3931"/>
                <a:gd name="T39" fmla="*/ 983791 h 2392"/>
                <a:gd name="T40" fmla="*/ 896306 w 3931"/>
                <a:gd name="T41" fmla="*/ 1096054 h 2392"/>
                <a:gd name="T42" fmla="*/ 503342 w 3931"/>
                <a:gd name="T43" fmla="*/ 983791 h 2392"/>
                <a:gd name="T44" fmla="*/ 503342 w 3931"/>
                <a:gd name="T45" fmla="*/ 635088 h 2392"/>
                <a:gd name="T46" fmla="*/ 917831 w 3931"/>
                <a:gd name="T47" fmla="*/ 491208 h 2392"/>
                <a:gd name="T48" fmla="*/ 912335 w 3931"/>
                <a:gd name="T49" fmla="*/ 1031904 h 2392"/>
                <a:gd name="T50" fmla="*/ 1254003 w 3931"/>
                <a:gd name="T51" fmla="*/ 946675 h 2392"/>
                <a:gd name="T52" fmla="*/ 912335 w 3931"/>
                <a:gd name="T53" fmla="*/ 860989 h 2392"/>
                <a:gd name="T54" fmla="*/ 571126 w 3931"/>
                <a:gd name="T55" fmla="*/ 946675 h 2392"/>
                <a:gd name="T56" fmla="*/ 912335 w 3931"/>
                <a:gd name="T57" fmla="*/ 1031904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6153" name="文本框 16"/>
          <p:cNvSpPr txBox="1">
            <a:spLocks noChangeArrowheads="1"/>
          </p:cNvSpPr>
          <p:nvPr/>
        </p:nvSpPr>
        <p:spPr bwMode="auto">
          <a:xfrm>
            <a:off x="6727404" y="3779838"/>
            <a:ext cx="12089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 smtClean="0">
                <a:solidFill>
                  <a:schemeClr val="bg1"/>
                </a:solidFill>
              </a:rPr>
              <a:t>Third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6154" name="组合 17"/>
          <p:cNvGrpSpPr>
            <a:grpSpLocks/>
          </p:cNvGrpSpPr>
          <p:nvPr/>
        </p:nvGrpSpPr>
        <p:grpSpPr bwMode="auto">
          <a:xfrm>
            <a:off x="9182100" y="2389188"/>
            <a:ext cx="1277938" cy="1277937"/>
            <a:chOff x="7366499" y="2234042"/>
            <a:chExt cx="1607262" cy="1607262"/>
          </a:xfrm>
        </p:grpSpPr>
        <p:sp>
          <p:nvSpPr>
            <p:cNvPr id="19" name="椭圆 18"/>
            <p:cNvSpPr/>
            <p:nvPr/>
          </p:nvSpPr>
          <p:spPr>
            <a:xfrm>
              <a:off x="7366499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476313" y="2343854"/>
              <a:ext cx="1387635" cy="138763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21" name="KSO_Shape"/>
            <p:cNvSpPr/>
            <p:nvPr/>
          </p:nvSpPr>
          <p:spPr bwMode="auto">
            <a:xfrm>
              <a:off x="7767816" y="2635358"/>
              <a:ext cx="804628" cy="804630"/>
            </a:xfrm>
            <a:custGeom>
              <a:avLst/>
              <a:gdLst>
                <a:gd name="T0" fmla="*/ 1767542 w 3927"/>
                <a:gd name="T1" fmla="*/ 308011 h 3928"/>
                <a:gd name="T2" fmla="*/ 1684137 w 3927"/>
                <a:gd name="T3" fmla="*/ 390514 h 3928"/>
                <a:gd name="T4" fmla="*/ 1406885 w 3927"/>
                <a:gd name="T5" fmla="*/ 115046 h 3928"/>
                <a:gd name="T6" fmla="*/ 1490290 w 3927"/>
                <a:gd name="T7" fmla="*/ 32084 h 3928"/>
                <a:gd name="T8" fmla="*/ 1597525 w 3927"/>
                <a:gd name="T9" fmla="*/ 28876 h 3928"/>
                <a:gd name="T10" fmla="*/ 1770750 w 3927"/>
                <a:gd name="T11" fmla="*/ 200757 h 3928"/>
                <a:gd name="T12" fmla="*/ 1767542 w 3927"/>
                <a:gd name="T13" fmla="*/ 308011 h 3928"/>
                <a:gd name="T14" fmla="*/ 1032021 w 3927"/>
                <a:gd name="T15" fmla="*/ 1039078 h 3928"/>
                <a:gd name="T16" fmla="*/ 754768 w 3927"/>
                <a:gd name="T17" fmla="*/ 763152 h 3928"/>
                <a:gd name="T18" fmla="*/ 1364724 w 3927"/>
                <a:gd name="T19" fmla="*/ 156756 h 3928"/>
                <a:gd name="T20" fmla="*/ 1641977 w 3927"/>
                <a:gd name="T21" fmla="*/ 432682 h 3928"/>
                <a:gd name="T22" fmla="*/ 1032021 w 3927"/>
                <a:gd name="T23" fmla="*/ 1039078 h 3928"/>
                <a:gd name="T24" fmla="*/ 993526 w 3927"/>
                <a:gd name="T25" fmla="*/ 1077121 h 3928"/>
                <a:gd name="T26" fmla="*/ 605373 w 3927"/>
                <a:gd name="T27" fmla="*/ 1187584 h 3928"/>
                <a:gd name="T28" fmla="*/ 716274 w 3927"/>
                <a:gd name="T29" fmla="*/ 801653 h 3928"/>
                <a:gd name="T30" fmla="*/ 993526 w 3927"/>
                <a:gd name="T31" fmla="*/ 1077121 h 3928"/>
                <a:gd name="T32" fmla="*/ 352867 w 3927"/>
                <a:gd name="T33" fmla="*/ 226883 h 3928"/>
                <a:gd name="T34" fmla="*/ 179641 w 3927"/>
                <a:gd name="T35" fmla="*/ 400597 h 3928"/>
                <a:gd name="T36" fmla="*/ 179641 w 3927"/>
                <a:gd name="T37" fmla="*/ 1447468 h 3928"/>
                <a:gd name="T38" fmla="*/ 352867 w 3927"/>
                <a:gd name="T39" fmla="*/ 1620724 h 3928"/>
                <a:gd name="T40" fmla="*/ 1400011 w 3927"/>
                <a:gd name="T41" fmla="*/ 1620724 h 3928"/>
                <a:gd name="T42" fmla="*/ 1573236 w 3927"/>
                <a:gd name="T43" fmla="*/ 1447468 h 3928"/>
                <a:gd name="T44" fmla="*/ 1573236 w 3927"/>
                <a:gd name="T45" fmla="*/ 759485 h 3928"/>
                <a:gd name="T46" fmla="*/ 1752419 w 3927"/>
                <a:gd name="T47" fmla="*/ 585771 h 3928"/>
                <a:gd name="T48" fmla="*/ 1752419 w 3927"/>
                <a:gd name="T49" fmla="*/ 1511178 h 3928"/>
                <a:gd name="T50" fmla="*/ 1457753 w 3927"/>
                <a:gd name="T51" fmla="*/ 1800397 h 3928"/>
                <a:gd name="T52" fmla="*/ 289168 w 3927"/>
                <a:gd name="T53" fmla="*/ 1800397 h 3928"/>
                <a:gd name="T54" fmla="*/ 0 w 3927"/>
                <a:gd name="T55" fmla="*/ 1511178 h 3928"/>
                <a:gd name="T56" fmla="*/ 0 w 3927"/>
                <a:gd name="T57" fmla="*/ 354304 h 3928"/>
                <a:gd name="T58" fmla="*/ 289168 w 3927"/>
                <a:gd name="T59" fmla="*/ 47210 h 3928"/>
                <a:gd name="T60" fmla="*/ 1214412 w 3927"/>
                <a:gd name="T61" fmla="*/ 47210 h 3928"/>
                <a:gd name="T62" fmla="*/ 1040728 w 3927"/>
                <a:gd name="T63" fmla="*/ 226883 h 3928"/>
                <a:gd name="T64" fmla="*/ 352867 w 3927"/>
                <a:gd name="T65" fmla="*/ 226883 h 39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927" h="3928">
                  <a:moveTo>
                    <a:pt x="3857" y="672"/>
                  </a:moveTo>
                  <a:cubicBezTo>
                    <a:pt x="3675" y="852"/>
                    <a:pt x="3675" y="852"/>
                    <a:pt x="3675" y="852"/>
                  </a:cubicBezTo>
                  <a:cubicBezTo>
                    <a:pt x="3070" y="251"/>
                    <a:pt x="3070" y="251"/>
                    <a:pt x="3070" y="251"/>
                  </a:cubicBezTo>
                  <a:cubicBezTo>
                    <a:pt x="3252" y="70"/>
                    <a:pt x="3252" y="70"/>
                    <a:pt x="3252" y="70"/>
                  </a:cubicBezTo>
                  <a:cubicBezTo>
                    <a:pt x="3319" y="4"/>
                    <a:pt x="3424" y="0"/>
                    <a:pt x="3486" y="63"/>
                  </a:cubicBezTo>
                  <a:cubicBezTo>
                    <a:pt x="3864" y="438"/>
                    <a:pt x="3864" y="438"/>
                    <a:pt x="3864" y="438"/>
                  </a:cubicBezTo>
                  <a:cubicBezTo>
                    <a:pt x="3927" y="501"/>
                    <a:pt x="3924" y="605"/>
                    <a:pt x="3857" y="672"/>
                  </a:cubicBezTo>
                  <a:close/>
                  <a:moveTo>
                    <a:pt x="2252" y="2267"/>
                  </a:moveTo>
                  <a:cubicBezTo>
                    <a:pt x="1647" y="1665"/>
                    <a:pt x="1647" y="1665"/>
                    <a:pt x="1647" y="1665"/>
                  </a:cubicBezTo>
                  <a:cubicBezTo>
                    <a:pt x="2978" y="342"/>
                    <a:pt x="2978" y="342"/>
                    <a:pt x="2978" y="342"/>
                  </a:cubicBezTo>
                  <a:cubicBezTo>
                    <a:pt x="3583" y="944"/>
                    <a:pt x="3583" y="944"/>
                    <a:pt x="3583" y="944"/>
                  </a:cubicBezTo>
                  <a:lnTo>
                    <a:pt x="2252" y="2267"/>
                  </a:lnTo>
                  <a:close/>
                  <a:moveTo>
                    <a:pt x="2168" y="2350"/>
                  </a:moveTo>
                  <a:cubicBezTo>
                    <a:pt x="1321" y="2591"/>
                    <a:pt x="1321" y="2591"/>
                    <a:pt x="1321" y="2591"/>
                  </a:cubicBezTo>
                  <a:cubicBezTo>
                    <a:pt x="1563" y="1749"/>
                    <a:pt x="1563" y="1749"/>
                    <a:pt x="1563" y="1749"/>
                  </a:cubicBezTo>
                  <a:lnTo>
                    <a:pt x="2168" y="2350"/>
                  </a:lnTo>
                  <a:close/>
                  <a:moveTo>
                    <a:pt x="770" y="495"/>
                  </a:moveTo>
                  <a:cubicBezTo>
                    <a:pt x="561" y="495"/>
                    <a:pt x="392" y="665"/>
                    <a:pt x="392" y="874"/>
                  </a:cubicBezTo>
                  <a:cubicBezTo>
                    <a:pt x="392" y="3158"/>
                    <a:pt x="392" y="3158"/>
                    <a:pt x="392" y="3158"/>
                  </a:cubicBezTo>
                  <a:cubicBezTo>
                    <a:pt x="392" y="3367"/>
                    <a:pt x="561" y="3536"/>
                    <a:pt x="770" y="3536"/>
                  </a:cubicBezTo>
                  <a:cubicBezTo>
                    <a:pt x="3055" y="3536"/>
                    <a:pt x="3055" y="3536"/>
                    <a:pt x="3055" y="3536"/>
                  </a:cubicBezTo>
                  <a:cubicBezTo>
                    <a:pt x="3264" y="3536"/>
                    <a:pt x="3433" y="3367"/>
                    <a:pt x="3433" y="3158"/>
                  </a:cubicBezTo>
                  <a:cubicBezTo>
                    <a:pt x="3433" y="1657"/>
                    <a:pt x="3433" y="1657"/>
                    <a:pt x="3433" y="1657"/>
                  </a:cubicBezTo>
                  <a:cubicBezTo>
                    <a:pt x="3824" y="1278"/>
                    <a:pt x="3824" y="1278"/>
                    <a:pt x="3824" y="1278"/>
                  </a:cubicBezTo>
                  <a:cubicBezTo>
                    <a:pt x="3824" y="3297"/>
                    <a:pt x="3824" y="3297"/>
                    <a:pt x="3824" y="3297"/>
                  </a:cubicBezTo>
                  <a:cubicBezTo>
                    <a:pt x="3824" y="3645"/>
                    <a:pt x="3529" y="3928"/>
                    <a:pt x="3181" y="3928"/>
                  </a:cubicBezTo>
                  <a:cubicBezTo>
                    <a:pt x="631" y="3928"/>
                    <a:pt x="631" y="3928"/>
                    <a:pt x="631" y="3928"/>
                  </a:cubicBezTo>
                  <a:cubicBezTo>
                    <a:pt x="283" y="3928"/>
                    <a:pt x="0" y="3645"/>
                    <a:pt x="0" y="3297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425"/>
                    <a:pt x="283" y="103"/>
                    <a:pt x="631" y="103"/>
                  </a:cubicBezTo>
                  <a:cubicBezTo>
                    <a:pt x="2650" y="103"/>
                    <a:pt x="2650" y="103"/>
                    <a:pt x="2650" y="103"/>
                  </a:cubicBezTo>
                  <a:cubicBezTo>
                    <a:pt x="2271" y="495"/>
                    <a:pt x="2271" y="495"/>
                    <a:pt x="2271" y="495"/>
                  </a:cubicBezTo>
                  <a:lnTo>
                    <a:pt x="770" y="4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6155" name="文本框 21"/>
          <p:cNvSpPr txBox="1">
            <a:spLocks noChangeArrowheads="1"/>
          </p:cNvSpPr>
          <p:nvPr/>
        </p:nvSpPr>
        <p:spPr bwMode="auto">
          <a:xfrm>
            <a:off x="9297324" y="3779838"/>
            <a:ext cx="11167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 smtClean="0">
                <a:solidFill>
                  <a:schemeClr val="bg1"/>
                </a:solidFill>
              </a:rPr>
              <a:t>Last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156" name="文本框 22"/>
          <p:cNvSpPr txBox="1">
            <a:spLocks noChangeArrowheads="1"/>
          </p:cNvSpPr>
          <p:nvPr/>
        </p:nvSpPr>
        <p:spPr bwMode="auto">
          <a:xfrm>
            <a:off x="1303338" y="4217988"/>
            <a:ext cx="20764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Introduction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157" name="文本框 23"/>
          <p:cNvSpPr txBox="1">
            <a:spLocks noChangeArrowheads="1"/>
          </p:cNvSpPr>
          <p:nvPr/>
        </p:nvSpPr>
        <p:spPr bwMode="auto">
          <a:xfrm>
            <a:off x="3817938" y="4217988"/>
            <a:ext cx="215741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</a:rPr>
              <a:t>Raw materials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a</a:t>
            </a:r>
            <a:r>
              <a:rPr lang="en-US" altLang="zh-CN" sz="2000" dirty="0" smtClean="0">
                <a:solidFill>
                  <a:schemeClr val="bg1"/>
                </a:solidFill>
              </a:rPr>
              <a:t>nd </a:t>
            </a:r>
            <a:r>
              <a:rPr lang="en-US" altLang="zh-CN" sz="2000" dirty="0">
                <a:solidFill>
                  <a:schemeClr val="bg1"/>
                </a:solidFill>
              </a:rPr>
              <a:t>equipment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6357938" y="4244975"/>
            <a:ext cx="1803400" cy="9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Results and analysis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159" name="文本框 25"/>
          <p:cNvSpPr txBox="1">
            <a:spLocks noChangeArrowheads="1"/>
          </p:cNvSpPr>
          <p:nvPr/>
        </p:nvSpPr>
        <p:spPr bwMode="auto">
          <a:xfrm>
            <a:off x="8709534" y="4285878"/>
            <a:ext cx="22923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conclusion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160" name="文本框 26"/>
          <p:cNvSpPr txBox="1">
            <a:spLocks noChangeArrowheads="1"/>
          </p:cNvSpPr>
          <p:nvPr/>
        </p:nvSpPr>
        <p:spPr bwMode="auto">
          <a:xfrm>
            <a:off x="5014408" y="749300"/>
            <a:ext cx="20345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chemeClr val="bg1"/>
                </a:solidFill>
              </a:rPr>
              <a:t>outline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86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00" y="858838"/>
            <a:ext cx="1816100" cy="2590800"/>
          </a:xfrm>
          <a:prstGeom prst="rect">
            <a:avLst/>
          </a:prstGeom>
          <a:solidFill>
            <a:schemeClr val="accent3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52438" y="2986088"/>
            <a:ext cx="925512" cy="925512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0" y="0"/>
              </a:cxn>
              <a:cxn ang="0">
                <a:pos x="925620" y="462812"/>
              </a:cxn>
              <a:cxn ang="0">
                <a:pos x="462810" y="925622"/>
              </a:cxn>
              <a:cxn ang="0">
                <a:pos x="0" y="462812"/>
              </a:cxn>
              <a:cxn ang="0">
                <a:pos x="462810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3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2458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004888"/>
            <a:ext cx="1025525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62"/>
          <p:cNvSpPr/>
          <p:nvPr/>
        </p:nvSpPr>
        <p:spPr>
          <a:xfrm>
            <a:off x="29885" y="2049985"/>
            <a:ext cx="1965603" cy="4247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>
                <a:cs typeface="+mn-ea"/>
                <a:sym typeface="+mn-lt"/>
              </a:rPr>
              <a:t>temperature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6" name="文本框 67"/>
          <p:cNvSpPr/>
          <p:nvPr/>
        </p:nvSpPr>
        <p:spPr>
          <a:xfrm>
            <a:off x="690563" y="3173413"/>
            <a:ext cx="441325" cy="5905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3</a:t>
            </a:r>
            <a:endParaRPr lang="zh-CN" altLang="en-US" sz="3600" b="1" dirty="0">
              <a:cs typeface="+mn-ea"/>
              <a:sym typeface="+mn-lt"/>
            </a:endParaRPr>
          </a:p>
        </p:txBody>
      </p:sp>
      <p:grpSp>
        <p:nvGrpSpPr>
          <p:cNvPr id="24583" name="组合 6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8" name="椭圆 7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585" name="Rectangle 2"/>
          <p:cNvSpPr>
            <a:spLocks noChangeArrowheads="1"/>
          </p:cNvSpPr>
          <p:nvPr/>
        </p:nvSpPr>
        <p:spPr bwMode="auto">
          <a:xfrm flipV="1">
            <a:off x="1995488" y="1470696"/>
            <a:ext cx="1414145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24586" name="Object 40"/>
          <p:cNvGraphicFramePr>
            <a:graphicFrameLocks noChangeAspect="1"/>
          </p:cNvGraphicFramePr>
          <p:nvPr/>
        </p:nvGraphicFramePr>
        <p:xfrm>
          <a:off x="1989138" y="860425"/>
          <a:ext cx="4071937" cy="280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" name="Graph" r:id="rId4" imgW="4276954" imgH="3024835" progId="Origin50.Graph">
                  <p:embed/>
                </p:oleObj>
              </mc:Choice>
              <mc:Fallback>
                <p:oleObj name="Graph" r:id="rId4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8" y="860425"/>
                        <a:ext cx="4071937" cy="280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8" name="Rectangle 4"/>
          <p:cNvSpPr>
            <a:spLocks noChangeArrowheads="1"/>
          </p:cNvSpPr>
          <p:nvPr/>
        </p:nvSpPr>
        <p:spPr bwMode="auto">
          <a:xfrm flipV="1">
            <a:off x="6757988" y="1658938"/>
            <a:ext cx="19226212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24589" name="Object 41"/>
          <p:cNvGraphicFramePr>
            <a:graphicFrameLocks noChangeAspect="1"/>
          </p:cNvGraphicFramePr>
          <p:nvPr/>
        </p:nvGraphicFramePr>
        <p:xfrm>
          <a:off x="6618288" y="884238"/>
          <a:ext cx="4273550" cy="277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7" name="Graph" r:id="rId6" imgW="4276954" imgH="3024835" progId="Origin50.Graph">
                  <p:embed/>
                </p:oleObj>
              </mc:Choice>
              <mc:Fallback>
                <p:oleObj name="Graph" r:id="rId6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884238"/>
                        <a:ext cx="4273550" cy="277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0" name="Rectangle 6"/>
          <p:cNvSpPr>
            <a:spLocks noChangeArrowheads="1"/>
          </p:cNvSpPr>
          <p:nvPr/>
        </p:nvSpPr>
        <p:spPr bwMode="auto">
          <a:xfrm flipV="1">
            <a:off x="-58738" y="4706938"/>
            <a:ext cx="18453101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24591" name="Object 42"/>
          <p:cNvGraphicFramePr>
            <a:graphicFrameLocks noChangeAspect="1"/>
          </p:cNvGraphicFramePr>
          <p:nvPr/>
        </p:nvGraphicFramePr>
        <p:xfrm>
          <a:off x="1879600" y="3997325"/>
          <a:ext cx="4194175" cy="286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8" name="Graph" r:id="rId8" imgW="4276954" imgH="3024835" progId="Origin50.Graph">
                  <p:embed/>
                </p:oleObj>
              </mc:Choice>
              <mc:Fallback>
                <p:oleObj name="Graph" r:id="rId8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3997325"/>
                        <a:ext cx="4194175" cy="286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2" name="Rectangle 11"/>
          <p:cNvSpPr>
            <a:spLocks noChangeArrowheads="1"/>
          </p:cNvSpPr>
          <p:nvPr/>
        </p:nvSpPr>
        <p:spPr bwMode="auto">
          <a:xfrm flipV="1">
            <a:off x="6942138" y="4583113"/>
            <a:ext cx="19042062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24593" name="Object 43"/>
          <p:cNvGraphicFramePr>
            <a:graphicFrameLocks noChangeAspect="1"/>
          </p:cNvGraphicFramePr>
          <p:nvPr/>
        </p:nvGraphicFramePr>
        <p:xfrm>
          <a:off x="6430963" y="3997325"/>
          <a:ext cx="4481512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Graph" r:id="rId10" imgW="4276954" imgH="3024835" progId="Origin50.Graph">
                  <p:embed/>
                </p:oleObj>
              </mc:Choice>
              <mc:Fallback>
                <p:oleObj name="Graph" r:id="rId10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0963" y="3997325"/>
                        <a:ext cx="4481512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4" name="文本框 11"/>
          <p:cNvSpPr txBox="1">
            <a:spLocks noChangeArrowheads="1"/>
          </p:cNvSpPr>
          <p:nvPr/>
        </p:nvSpPr>
        <p:spPr bwMode="auto">
          <a:xfrm>
            <a:off x="3729690" y="780994"/>
            <a:ext cx="1697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/>
              <a:t>20℃</a:t>
            </a:r>
            <a:endParaRPr lang="zh-CN" altLang="en-US" sz="2400" b="1" dirty="0"/>
          </a:p>
        </p:txBody>
      </p:sp>
      <p:sp>
        <p:nvSpPr>
          <p:cNvPr id="24595" name="文本框 21"/>
          <p:cNvSpPr txBox="1">
            <a:spLocks noChangeArrowheads="1"/>
          </p:cNvSpPr>
          <p:nvPr/>
        </p:nvSpPr>
        <p:spPr bwMode="auto">
          <a:xfrm>
            <a:off x="8394795" y="764681"/>
            <a:ext cx="169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/>
              <a:t>30℃</a:t>
            </a:r>
            <a:endParaRPr lang="zh-CN" altLang="en-US" sz="2400" b="1" dirty="0"/>
          </a:p>
        </p:txBody>
      </p:sp>
      <p:sp>
        <p:nvSpPr>
          <p:cNvPr id="24596" name="文本框 22"/>
          <p:cNvSpPr txBox="1">
            <a:spLocks noChangeArrowheads="1"/>
          </p:cNvSpPr>
          <p:nvPr/>
        </p:nvSpPr>
        <p:spPr bwMode="auto">
          <a:xfrm>
            <a:off x="3706812" y="3784600"/>
            <a:ext cx="1697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/>
              <a:t>40℃</a:t>
            </a:r>
            <a:endParaRPr lang="zh-CN" altLang="en-US" sz="2400" b="1" dirty="0"/>
          </a:p>
        </p:txBody>
      </p:sp>
      <p:sp>
        <p:nvSpPr>
          <p:cNvPr id="24597" name="文本框 23"/>
          <p:cNvSpPr txBox="1">
            <a:spLocks noChangeArrowheads="1"/>
          </p:cNvSpPr>
          <p:nvPr/>
        </p:nvSpPr>
        <p:spPr bwMode="auto">
          <a:xfrm>
            <a:off x="8498905" y="3784600"/>
            <a:ext cx="1697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/>
              <a:t>50℃</a:t>
            </a:r>
            <a:endParaRPr lang="zh-CN" altLang="en-US" sz="2400" b="1" dirty="0"/>
          </a:p>
        </p:txBody>
      </p:sp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806450" y="-134938"/>
            <a:ext cx="5707063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</a:t>
            </a:r>
            <a:r>
              <a:rPr lang="en-US" altLang="zh-CN" sz="3600" dirty="0" smtClean="0">
                <a:solidFill>
                  <a:schemeClr val="bg1"/>
                </a:solidFill>
              </a:rPr>
              <a:t>analysis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090245" y="42535"/>
            <a:ext cx="210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</a:rPr>
              <a:t>Nyquist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文本框 23"/>
          <p:cNvSpPr txBox="1">
            <a:spLocks noChangeArrowheads="1"/>
          </p:cNvSpPr>
          <p:nvPr/>
        </p:nvSpPr>
        <p:spPr bwMode="auto">
          <a:xfrm>
            <a:off x="29885" y="5286571"/>
            <a:ext cx="24948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/>
              <a:t>The chloride concentration was </a:t>
            </a:r>
            <a:r>
              <a:rPr lang="en-US" altLang="zh-CN" sz="2000" dirty="0" smtClean="0"/>
              <a:t>0.12</a:t>
            </a:r>
            <a:r>
              <a:rPr lang="en-US" altLang="zh-CN" sz="2000" dirty="0"/>
              <a:t>%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730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00" y="858838"/>
            <a:ext cx="1816100" cy="2590800"/>
          </a:xfrm>
          <a:prstGeom prst="rect">
            <a:avLst/>
          </a:prstGeom>
          <a:solidFill>
            <a:schemeClr val="accent3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52438" y="2986088"/>
            <a:ext cx="925512" cy="925512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0" y="0"/>
              </a:cxn>
              <a:cxn ang="0">
                <a:pos x="925620" y="462812"/>
              </a:cxn>
              <a:cxn ang="0">
                <a:pos x="462810" y="925622"/>
              </a:cxn>
              <a:cxn ang="0">
                <a:pos x="0" y="462812"/>
              </a:cxn>
              <a:cxn ang="0">
                <a:pos x="462810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3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2560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004888"/>
            <a:ext cx="1025525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7"/>
          <p:cNvSpPr/>
          <p:nvPr/>
        </p:nvSpPr>
        <p:spPr>
          <a:xfrm>
            <a:off x="690563" y="3173413"/>
            <a:ext cx="441325" cy="5905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3</a:t>
            </a:r>
            <a:endParaRPr lang="zh-CN" altLang="en-US" sz="3600" b="1" dirty="0">
              <a:cs typeface="+mn-ea"/>
              <a:sym typeface="+mn-lt"/>
            </a:endParaRPr>
          </a:p>
        </p:txBody>
      </p:sp>
      <p:grpSp>
        <p:nvGrpSpPr>
          <p:cNvPr id="25607" name="组合 6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8" name="椭圆 7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609" name="Rectangle 2"/>
          <p:cNvSpPr>
            <a:spLocks noChangeArrowheads="1"/>
          </p:cNvSpPr>
          <p:nvPr/>
        </p:nvSpPr>
        <p:spPr bwMode="auto">
          <a:xfrm flipV="1">
            <a:off x="1995488" y="1335088"/>
            <a:ext cx="1414145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5611" name="Rectangle 4"/>
          <p:cNvSpPr>
            <a:spLocks noChangeArrowheads="1"/>
          </p:cNvSpPr>
          <p:nvPr/>
        </p:nvSpPr>
        <p:spPr bwMode="auto">
          <a:xfrm flipV="1">
            <a:off x="6757988" y="1658938"/>
            <a:ext cx="19226212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5612" name="Rectangle 6"/>
          <p:cNvSpPr>
            <a:spLocks noChangeArrowheads="1"/>
          </p:cNvSpPr>
          <p:nvPr/>
        </p:nvSpPr>
        <p:spPr bwMode="auto">
          <a:xfrm flipV="1">
            <a:off x="-58738" y="4706938"/>
            <a:ext cx="18453101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5613" name="Rectangle 11"/>
          <p:cNvSpPr>
            <a:spLocks noChangeArrowheads="1"/>
          </p:cNvSpPr>
          <p:nvPr/>
        </p:nvSpPr>
        <p:spPr bwMode="auto">
          <a:xfrm flipV="1">
            <a:off x="6942138" y="4583113"/>
            <a:ext cx="19042062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5614" name="Rectangle 2"/>
          <p:cNvSpPr>
            <a:spLocks noChangeArrowheads="1"/>
          </p:cNvSpPr>
          <p:nvPr/>
        </p:nvSpPr>
        <p:spPr bwMode="auto">
          <a:xfrm flipV="1">
            <a:off x="1844675" y="2076450"/>
            <a:ext cx="21234400" cy="6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25615" name="Object 10"/>
          <p:cNvGraphicFramePr>
            <a:graphicFrameLocks noChangeAspect="1"/>
          </p:cNvGraphicFramePr>
          <p:nvPr/>
        </p:nvGraphicFramePr>
        <p:xfrm>
          <a:off x="1844675" y="638175"/>
          <a:ext cx="9024938" cy="453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Graph" r:id="rId4" imgW="4276954" imgH="3024835" progId="Origin50.Graph">
                  <p:embed/>
                </p:oleObj>
              </mc:Choice>
              <mc:Fallback>
                <p:oleObj name="Graph" r:id="rId4" imgW="4276954" imgH="3024835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4675" y="638175"/>
                        <a:ext cx="9024938" cy="453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23"/>
          <p:cNvSpPr txBox="1">
            <a:spLocks noChangeArrowheads="1"/>
          </p:cNvSpPr>
          <p:nvPr/>
        </p:nvSpPr>
        <p:spPr bwMode="auto">
          <a:xfrm>
            <a:off x="4167392" y="5424488"/>
            <a:ext cx="46922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/>
              <a:t>The chloride concentration was </a:t>
            </a:r>
            <a:r>
              <a:rPr lang="en-US" altLang="zh-CN" sz="2000" dirty="0" smtClean="0"/>
              <a:t>0.12</a:t>
            </a:r>
            <a:r>
              <a:rPr lang="en-US" altLang="zh-CN" sz="2000" dirty="0"/>
              <a:t>%</a:t>
            </a:r>
            <a:endParaRPr lang="zh-CN" altLang="en-US" sz="2000" dirty="0"/>
          </a:p>
        </p:txBody>
      </p:sp>
      <p:sp>
        <p:nvSpPr>
          <p:cNvPr id="21" name="文本框 62"/>
          <p:cNvSpPr/>
          <p:nvPr/>
        </p:nvSpPr>
        <p:spPr>
          <a:xfrm>
            <a:off x="29885" y="2049985"/>
            <a:ext cx="1965603" cy="4247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>
                <a:cs typeface="+mn-ea"/>
                <a:sym typeface="+mn-lt"/>
              </a:rPr>
              <a:t>temperature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22" name="文本框 5"/>
          <p:cNvSpPr txBox="1">
            <a:spLocks noChangeArrowheads="1"/>
          </p:cNvSpPr>
          <p:nvPr/>
        </p:nvSpPr>
        <p:spPr bwMode="auto">
          <a:xfrm>
            <a:off x="806450" y="-134938"/>
            <a:ext cx="5707063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</a:t>
            </a:r>
            <a:r>
              <a:rPr lang="en-US" altLang="zh-CN" sz="3600" dirty="0" smtClean="0">
                <a:solidFill>
                  <a:schemeClr val="bg1"/>
                </a:solidFill>
              </a:rPr>
              <a:t>analysis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4" name="文本框 11"/>
          <p:cNvSpPr txBox="1">
            <a:spLocks noChangeArrowheads="1"/>
          </p:cNvSpPr>
          <p:nvPr/>
        </p:nvSpPr>
        <p:spPr bwMode="auto">
          <a:xfrm>
            <a:off x="9744501" y="150813"/>
            <a:ext cx="297931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buNone/>
              <a:defRPr/>
            </a:pPr>
            <a:r>
              <a:rPr lang="en-US" altLang="zh-CN" sz="3200" b="1" dirty="0" err="1">
                <a:solidFill>
                  <a:schemeClr val="bg1"/>
                </a:solidFill>
                <a:cs typeface="+mn-ea"/>
                <a:sym typeface="+mn-lt"/>
              </a:rPr>
              <a:t>Tafel</a:t>
            </a: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 curve 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574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00" y="858838"/>
            <a:ext cx="1816100" cy="2590800"/>
          </a:xfrm>
          <a:prstGeom prst="rect">
            <a:avLst/>
          </a:prstGeom>
          <a:solidFill>
            <a:schemeClr val="accent3"/>
          </a:solidFill>
          <a:ln w="12700">
            <a:noFill/>
            <a:miter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zh-CN" altLang="zh-CN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52438" y="2986088"/>
            <a:ext cx="925512" cy="925512"/>
          </a:xfrm>
          <a:custGeom>
            <a:avLst/>
            <a:gdLst>
              <a:gd name="txL" fmla="*/ 0 w 925404"/>
              <a:gd name="txT" fmla="*/ 0 h 925404"/>
              <a:gd name="txR" fmla="*/ 925404 w 925404"/>
              <a:gd name="txB" fmla="*/ 925404 h 925404"/>
            </a:gdLst>
            <a:ahLst/>
            <a:cxnLst>
              <a:cxn ang="0">
                <a:pos x="462810" y="0"/>
              </a:cxn>
              <a:cxn ang="0">
                <a:pos x="925620" y="462812"/>
              </a:cxn>
              <a:cxn ang="0">
                <a:pos x="462810" y="925622"/>
              </a:cxn>
              <a:cxn ang="0">
                <a:pos x="0" y="462812"/>
              </a:cxn>
              <a:cxn ang="0">
                <a:pos x="462810" y="0"/>
              </a:cxn>
            </a:cxnLst>
            <a:rect l="txL" t="txT" r="txR" b="txB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chemeClr val="accent3"/>
          </a:solidFill>
          <a:ln w="698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2662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004888"/>
            <a:ext cx="1025525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7"/>
          <p:cNvSpPr/>
          <p:nvPr/>
        </p:nvSpPr>
        <p:spPr>
          <a:xfrm>
            <a:off x="690563" y="3173413"/>
            <a:ext cx="441325" cy="5905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zh-CN" sz="3600" b="1" dirty="0">
                <a:cs typeface="+mn-ea"/>
                <a:sym typeface="+mn-lt"/>
              </a:rPr>
              <a:t>3</a:t>
            </a:r>
            <a:endParaRPr lang="zh-CN" altLang="en-US" sz="3600" b="1" dirty="0">
              <a:cs typeface="+mn-ea"/>
              <a:sym typeface="+mn-lt"/>
            </a:endParaRPr>
          </a:p>
        </p:txBody>
      </p:sp>
      <p:grpSp>
        <p:nvGrpSpPr>
          <p:cNvPr id="26631" name="组合 6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8" name="椭圆 7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6633" name="Rectangle 2"/>
          <p:cNvSpPr>
            <a:spLocks noChangeArrowheads="1"/>
          </p:cNvSpPr>
          <p:nvPr/>
        </p:nvSpPr>
        <p:spPr bwMode="auto">
          <a:xfrm flipV="1">
            <a:off x="1995488" y="1335088"/>
            <a:ext cx="1414145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6635" name="Rectangle 4"/>
          <p:cNvSpPr>
            <a:spLocks noChangeArrowheads="1"/>
          </p:cNvSpPr>
          <p:nvPr/>
        </p:nvSpPr>
        <p:spPr bwMode="auto">
          <a:xfrm flipV="1">
            <a:off x="6757988" y="1658938"/>
            <a:ext cx="19226212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6636" name="Rectangle 6"/>
          <p:cNvSpPr>
            <a:spLocks noChangeArrowheads="1"/>
          </p:cNvSpPr>
          <p:nvPr/>
        </p:nvSpPr>
        <p:spPr bwMode="auto">
          <a:xfrm flipV="1">
            <a:off x="-58738" y="4706938"/>
            <a:ext cx="18453101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6637" name="Rectangle 11"/>
          <p:cNvSpPr>
            <a:spLocks noChangeArrowheads="1"/>
          </p:cNvSpPr>
          <p:nvPr/>
        </p:nvSpPr>
        <p:spPr bwMode="auto">
          <a:xfrm flipV="1">
            <a:off x="6942138" y="4583113"/>
            <a:ext cx="19042062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6638" name="Rectangle 2"/>
          <p:cNvSpPr>
            <a:spLocks noChangeArrowheads="1"/>
          </p:cNvSpPr>
          <p:nvPr/>
        </p:nvSpPr>
        <p:spPr bwMode="auto">
          <a:xfrm flipV="1">
            <a:off x="1844675" y="2076450"/>
            <a:ext cx="21234400" cy="6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6639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7" b="41516"/>
          <a:stretch>
            <a:fillRect/>
          </a:stretch>
        </p:blipFill>
        <p:spPr bwMode="auto">
          <a:xfrm>
            <a:off x="1766888" y="788988"/>
            <a:ext cx="5399087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93"/>
          <a:stretch>
            <a:fillRect/>
          </a:stretch>
        </p:blipFill>
        <p:spPr bwMode="auto">
          <a:xfrm>
            <a:off x="1766888" y="3954463"/>
            <a:ext cx="5532437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1" name="文本框 20"/>
          <p:cNvSpPr txBox="1">
            <a:spLocks noChangeArrowheads="1"/>
          </p:cNvSpPr>
          <p:nvPr/>
        </p:nvSpPr>
        <p:spPr bwMode="auto">
          <a:xfrm>
            <a:off x="7962900" y="869950"/>
            <a:ext cx="3895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/>
              <a:t>     </a:t>
            </a:r>
          </a:p>
        </p:txBody>
      </p:sp>
      <p:sp>
        <p:nvSpPr>
          <p:cNvPr id="21" name="文本框 62"/>
          <p:cNvSpPr/>
          <p:nvPr/>
        </p:nvSpPr>
        <p:spPr>
          <a:xfrm>
            <a:off x="29885" y="2049985"/>
            <a:ext cx="1965603" cy="4247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>
                <a:cs typeface="+mn-ea"/>
                <a:sym typeface="+mn-lt"/>
              </a:rPr>
              <a:t>temperature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22" name="文本框 5"/>
          <p:cNvSpPr txBox="1">
            <a:spLocks noChangeArrowheads="1"/>
          </p:cNvSpPr>
          <p:nvPr/>
        </p:nvSpPr>
        <p:spPr bwMode="auto">
          <a:xfrm>
            <a:off x="806450" y="-134938"/>
            <a:ext cx="5707063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Results and </a:t>
            </a:r>
            <a:r>
              <a:rPr lang="en-US" altLang="zh-CN" sz="3600" dirty="0" smtClean="0">
                <a:solidFill>
                  <a:schemeClr val="bg1"/>
                </a:solidFill>
              </a:rPr>
              <a:t>analysis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4" name="文本框 11"/>
          <p:cNvSpPr txBox="1">
            <a:spLocks noChangeArrowheads="1"/>
          </p:cNvSpPr>
          <p:nvPr/>
        </p:nvSpPr>
        <p:spPr bwMode="auto">
          <a:xfrm>
            <a:off x="9113838" y="141288"/>
            <a:ext cx="3240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Appearance change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文本框 44"/>
          <p:cNvSpPr txBox="1">
            <a:spLocks noChangeArrowheads="1"/>
          </p:cNvSpPr>
          <p:nvPr/>
        </p:nvSpPr>
        <p:spPr bwMode="auto">
          <a:xfrm>
            <a:off x="7096409" y="3130371"/>
            <a:ext cx="50419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 smtClean="0"/>
              <a:t>The appearance change of steel bar and solutions from 20℃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 50</a:t>
            </a:r>
            <a:r>
              <a:rPr lang="en-US" altLang="zh-CN" sz="2400" dirty="0"/>
              <a:t>℃</a:t>
            </a:r>
            <a:endParaRPr lang="zh-CN" altLang="en-US" sz="24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6242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06900" y="2481263"/>
            <a:ext cx="7785100" cy="213201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51" name="文本框 1"/>
          <p:cNvSpPr txBox="1">
            <a:spLocks noChangeArrowheads="1"/>
          </p:cNvSpPr>
          <p:nvPr/>
        </p:nvSpPr>
        <p:spPr bwMode="auto">
          <a:xfrm>
            <a:off x="5822950" y="3135313"/>
            <a:ext cx="5708650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conclusion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27652" name="组合 3"/>
          <p:cNvGrpSpPr>
            <a:grpSpLocks/>
          </p:cNvGrpSpPr>
          <p:nvPr/>
        </p:nvGrpSpPr>
        <p:grpSpPr bwMode="auto">
          <a:xfrm>
            <a:off x="3373438" y="2481263"/>
            <a:ext cx="2132012" cy="2132012"/>
            <a:chOff x="1131485" y="2234042"/>
            <a:chExt cx="1607262" cy="1607262"/>
          </a:xfrm>
        </p:grpSpPr>
        <p:sp>
          <p:nvSpPr>
            <p:cNvPr id="5" name="椭圆 4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241588" y="2344145"/>
              <a:ext cx="1387056" cy="138705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KSO_Shape"/>
            <p:cNvSpPr/>
            <p:nvPr/>
          </p:nvSpPr>
          <p:spPr bwMode="auto">
            <a:xfrm>
              <a:off x="1479745" y="2596663"/>
              <a:ext cx="910742" cy="882020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0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2"/>
          <p:cNvSpPr txBox="1">
            <a:spLocks noChangeArrowheads="1"/>
          </p:cNvSpPr>
          <p:nvPr/>
        </p:nvSpPr>
        <p:spPr bwMode="auto">
          <a:xfrm>
            <a:off x="806450" y="-134938"/>
            <a:ext cx="5707063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smtClean="0">
                <a:solidFill>
                  <a:schemeClr val="bg1"/>
                </a:solidFill>
              </a:rPr>
              <a:t>conclusion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44500" y="1131888"/>
            <a:ext cx="768350" cy="768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TextBox 6"/>
          <p:cNvSpPr txBox="1"/>
          <p:nvPr/>
        </p:nvSpPr>
        <p:spPr>
          <a:xfrm>
            <a:off x="608013" y="1160463"/>
            <a:ext cx="384175" cy="666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sz="3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19100" y="2881313"/>
            <a:ext cx="768350" cy="768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TextBox 8"/>
          <p:cNvSpPr txBox="1"/>
          <p:nvPr/>
        </p:nvSpPr>
        <p:spPr>
          <a:xfrm>
            <a:off x="581025" y="2909888"/>
            <a:ext cx="384175" cy="666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zh-CN" altLang="en-US" sz="3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06400" y="4810125"/>
            <a:ext cx="768350" cy="768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4" name="TextBox 10"/>
          <p:cNvSpPr txBox="1"/>
          <p:nvPr/>
        </p:nvSpPr>
        <p:spPr>
          <a:xfrm>
            <a:off x="568325" y="4838700"/>
            <a:ext cx="384175" cy="666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lang="zh-CN" altLang="en-US" sz="3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TextBox 19"/>
          <p:cNvSpPr txBox="1"/>
          <p:nvPr/>
        </p:nvSpPr>
        <p:spPr>
          <a:xfrm>
            <a:off x="1246188" y="1296988"/>
            <a:ext cx="10847387" cy="8509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000" dirty="0"/>
              <a:t>With the passage of time, the ability of reinforcing steel to resist corrosion becomes weaker, and the corrosion of reinforcing steel is more and more </a:t>
            </a:r>
            <a:r>
              <a:rPr lang="en-US" altLang="zh-CN" sz="2000" dirty="0" smtClean="0"/>
              <a:t>serious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1258888" y="850900"/>
            <a:ext cx="27844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996633"/>
                </a:solidFill>
                <a:cs typeface="+mn-ea"/>
                <a:sym typeface="+mn-lt"/>
              </a:rPr>
              <a:t>Time</a:t>
            </a:r>
            <a:endParaRPr lang="zh-CN" altLang="en-US" sz="2800" b="1" dirty="0">
              <a:solidFill>
                <a:srgbClr val="99663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TextBox 19"/>
          <p:cNvSpPr txBox="1"/>
          <p:nvPr/>
        </p:nvSpPr>
        <p:spPr>
          <a:xfrm>
            <a:off x="1258888" y="3044825"/>
            <a:ext cx="10447337" cy="8509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000" dirty="0"/>
              <a:t>The higher the chloride concentration is, the weaker the resistance of steel to corrosion is, the worse the corrosion of reinforcing steel is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TextBox 20"/>
          <p:cNvSpPr txBox="1"/>
          <p:nvPr/>
        </p:nvSpPr>
        <p:spPr>
          <a:xfrm>
            <a:off x="1246188" y="2524125"/>
            <a:ext cx="27844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996633"/>
                </a:solidFill>
                <a:cs typeface="+mn-ea"/>
                <a:sym typeface="+mn-lt"/>
              </a:rPr>
              <a:t>Concentration</a:t>
            </a:r>
            <a:endParaRPr lang="zh-CN" altLang="en-US" sz="2800" b="1" dirty="0">
              <a:solidFill>
                <a:srgbClr val="99663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1258888" y="5049838"/>
            <a:ext cx="10447337" cy="850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2000" dirty="0"/>
              <a:t>With the increase of temperature, the weaker resistance to corrosion of steel, corrosion becomes more serious</a:t>
            </a:r>
            <a:endParaRPr lang="zh-CN" altLang="zh-CN" sz="2000" dirty="0"/>
          </a:p>
        </p:txBody>
      </p:sp>
      <p:sp>
        <p:nvSpPr>
          <p:cNvPr id="66" name="TextBox 20"/>
          <p:cNvSpPr txBox="1"/>
          <p:nvPr/>
        </p:nvSpPr>
        <p:spPr>
          <a:xfrm>
            <a:off x="1246188" y="4525963"/>
            <a:ext cx="278447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996633"/>
                </a:solidFill>
                <a:cs typeface="+mn-ea"/>
                <a:sym typeface="+mn-lt"/>
              </a:rPr>
              <a:t>Temperature</a:t>
            </a:r>
            <a:endParaRPr lang="zh-CN" altLang="en-US" sz="2800" b="1" dirty="0">
              <a:solidFill>
                <a:srgbClr val="99663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687" name="组合 30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32" name="椭圆 31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90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58103" y="2906973"/>
            <a:ext cx="4899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Thank you 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06900" y="2481263"/>
            <a:ext cx="7785100" cy="2132012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71" name="文本框 1"/>
          <p:cNvSpPr txBox="1">
            <a:spLocks noChangeArrowheads="1"/>
          </p:cNvSpPr>
          <p:nvPr/>
        </p:nvSpPr>
        <p:spPr bwMode="auto">
          <a:xfrm>
            <a:off x="5930899" y="2962275"/>
            <a:ext cx="5708650" cy="183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4400" dirty="0">
                <a:solidFill>
                  <a:schemeClr val="bg1"/>
                </a:solidFill>
              </a:rPr>
              <a:t>Introduction</a:t>
            </a:r>
            <a:endParaRPr lang="zh-CN" altLang="en-US" sz="4400" dirty="0">
              <a:solidFill>
                <a:schemeClr val="bg1"/>
              </a:solidFill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7173" name="组合 3"/>
          <p:cNvGrpSpPr>
            <a:grpSpLocks/>
          </p:cNvGrpSpPr>
          <p:nvPr/>
        </p:nvGrpSpPr>
        <p:grpSpPr bwMode="auto">
          <a:xfrm>
            <a:off x="3373438" y="2481263"/>
            <a:ext cx="2132012" cy="2132012"/>
            <a:chOff x="1131485" y="2234042"/>
            <a:chExt cx="1607262" cy="1607262"/>
          </a:xfrm>
        </p:grpSpPr>
        <p:sp>
          <p:nvSpPr>
            <p:cNvPr id="5" name="椭圆 4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241588" y="2344145"/>
              <a:ext cx="1387056" cy="138705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KSO_Shape"/>
            <p:cNvSpPr/>
            <p:nvPr/>
          </p:nvSpPr>
          <p:spPr bwMode="auto">
            <a:xfrm>
              <a:off x="1479745" y="2596663"/>
              <a:ext cx="910742" cy="882020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444500" y="2336800"/>
            <a:ext cx="947738" cy="955675"/>
          </a:xfrm>
          <a:prstGeom prst="ellipse">
            <a:avLst/>
          </a:prstGeom>
          <a:solidFill>
            <a:srgbClr val="FFFFFF"/>
          </a:solidFill>
          <a:ln>
            <a:noFill/>
          </a:ln>
          <a:extLst/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195" name="组合 54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56" name="椭圆 5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196" name="文本框 1"/>
          <p:cNvSpPr txBox="1">
            <a:spLocks noChangeArrowheads="1"/>
          </p:cNvSpPr>
          <p:nvPr/>
        </p:nvSpPr>
        <p:spPr bwMode="auto">
          <a:xfrm>
            <a:off x="782638" y="119063"/>
            <a:ext cx="23050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dirty="0">
                <a:solidFill>
                  <a:schemeClr val="bg1"/>
                </a:solidFill>
              </a:rPr>
              <a:t>Introduction</a:t>
            </a:r>
            <a:endParaRPr lang="zh-CN" altLang="en-US" sz="3200" dirty="0">
              <a:solidFill>
                <a:schemeClr val="bg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54725" y="831850"/>
            <a:ext cx="5545138" cy="3009900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09588" y="2273300"/>
            <a:ext cx="5545137" cy="300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74687" y="777875"/>
            <a:ext cx="53657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2400" dirty="0">
                <a:solidFill>
                  <a:schemeClr val="accent6"/>
                </a:solidFill>
                <a:latin typeface="+mn-ea"/>
              </a:rPr>
              <a:t>Reinforced concrete is the most commonly used building material, </a:t>
            </a:r>
            <a:r>
              <a:rPr lang="en-US" altLang="zh-CN" sz="2400" dirty="0" smtClean="0">
                <a:solidFill>
                  <a:schemeClr val="accent6"/>
                </a:solidFill>
                <a:latin typeface="+mn-ea"/>
              </a:rPr>
              <a:t>however</a:t>
            </a:r>
            <a:r>
              <a:rPr lang="en-US" altLang="zh-CN" sz="2400" dirty="0">
                <a:solidFill>
                  <a:schemeClr val="accent6"/>
                </a:solidFill>
                <a:latin typeface="+mn-ea"/>
              </a:rPr>
              <a:t>, the most important factor affecting its service life is the corrosion of steel </a:t>
            </a:r>
            <a:r>
              <a:rPr lang="en-US" altLang="zh-CN" sz="2400" dirty="0" smtClean="0">
                <a:solidFill>
                  <a:schemeClr val="accent6"/>
                </a:solidFill>
                <a:latin typeface="+mn-ea"/>
              </a:rPr>
              <a:t>bars</a:t>
            </a:r>
            <a:r>
              <a:rPr lang="zh-CN" altLang="en-US" sz="2400" dirty="0" smtClean="0">
                <a:solidFill>
                  <a:schemeClr val="accent6"/>
                </a:solidFill>
                <a:latin typeface="+mn-ea"/>
              </a:rPr>
              <a:t>。</a:t>
            </a:r>
            <a:r>
              <a:rPr lang="en-US" altLang="zh-CN" sz="2400" dirty="0">
                <a:solidFill>
                  <a:schemeClr val="accent6"/>
                </a:solidFill>
                <a:latin typeface="+mn-ea"/>
              </a:rPr>
              <a:t>Therefore, it </a:t>
            </a:r>
            <a:r>
              <a:rPr lang="en-US" altLang="zh-CN" sz="2400" dirty="0" smtClean="0">
                <a:solidFill>
                  <a:schemeClr val="accent6"/>
                </a:solidFill>
                <a:latin typeface="+mn-ea"/>
              </a:rPr>
              <a:t>is of </a:t>
            </a:r>
            <a:r>
              <a:rPr lang="en-US" altLang="zh-CN" sz="2400" dirty="0">
                <a:solidFill>
                  <a:schemeClr val="accent6"/>
                </a:solidFill>
                <a:latin typeface="+mn-ea"/>
              </a:rPr>
              <a:t>great significance to study how to avoid the corrosion of steel </a:t>
            </a:r>
            <a:r>
              <a:rPr lang="en-US" altLang="zh-CN" sz="2400" dirty="0" smtClean="0">
                <a:solidFill>
                  <a:schemeClr val="accent6"/>
                </a:solidFill>
                <a:latin typeface="+mn-ea"/>
              </a:rPr>
              <a:t>bars.</a:t>
            </a:r>
            <a:endParaRPr lang="zh-CN" altLang="en-US" sz="24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19823" y="831850"/>
            <a:ext cx="5365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In this experiment, we mainly study the corrosion of rebar in chloride ion 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environment.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20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4408488"/>
            <a:ext cx="3571875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63" y="4408488"/>
            <a:ext cx="34544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63" y="4378325"/>
            <a:ext cx="3500437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05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444500" y="2336800"/>
            <a:ext cx="947738" cy="955675"/>
          </a:xfrm>
          <a:prstGeom prst="ellipse">
            <a:avLst/>
          </a:prstGeom>
          <a:solidFill>
            <a:srgbClr val="FFFFFF"/>
          </a:solidFill>
          <a:ln>
            <a:noFill/>
          </a:ln>
          <a:extLst/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8439150" y="2316163"/>
            <a:ext cx="738188" cy="741362"/>
          </a:xfrm>
          <a:prstGeom prst="ellipse">
            <a:avLst/>
          </a:prstGeom>
          <a:solidFill>
            <a:srgbClr val="FFFFFF"/>
          </a:solidFill>
          <a:ln>
            <a:noFill/>
          </a:ln>
          <a:extLst/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10668000" y="2887663"/>
            <a:ext cx="1065213" cy="1060450"/>
          </a:xfrm>
          <a:prstGeom prst="ellipse">
            <a:avLst/>
          </a:prstGeom>
          <a:solidFill>
            <a:srgbClr val="FFFFFF"/>
          </a:solidFill>
          <a:ln>
            <a:noFill/>
          </a:ln>
          <a:extLst/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矩形 1"/>
          <p:cNvSpPr>
            <a:spLocks noChangeArrowheads="1"/>
          </p:cNvSpPr>
          <p:nvPr/>
        </p:nvSpPr>
        <p:spPr bwMode="auto">
          <a:xfrm>
            <a:off x="1089025" y="3028950"/>
            <a:ext cx="1690688" cy="7000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这里填写文字内容这里填写文字内容</a:t>
            </a:r>
          </a:p>
        </p:txBody>
      </p:sp>
      <p:sp>
        <p:nvSpPr>
          <p:cNvPr id="36" name="矩形 1"/>
          <p:cNvSpPr>
            <a:spLocks noChangeArrowheads="1"/>
          </p:cNvSpPr>
          <p:nvPr/>
        </p:nvSpPr>
        <p:spPr bwMode="auto">
          <a:xfrm>
            <a:off x="5216525" y="3192463"/>
            <a:ext cx="1690688" cy="7381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这里填写这里填写文字内容</a:t>
            </a:r>
          </a:p>
        </p:txBody>
      </p:sp>
      <p:sp>
        <p:nvSpPr>
          <p:cNvPr id="37" name="矩形 1"/>
          <p:cNvSpPr>
            <a:spLocks noChangeArrowheads="1"/>
          </p:cNvSpPr>
          <p:nvPr/>
        </p:nvSpPr>
        <p:spPr bwMode="auto">
          <a:xfrm>
            <a:off x="7399338" y="3103563"/>
            <a:ext cx="1690687" cy="7381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这里填文内容里填写文字内容</a:t>
            </a:r>
          </a:p>
        </p:txBody>
      </p:sp>
      <p:sp>
        <p:nvSpPr>
          <p:cNvPr id="43" name="任意多边形 42"/>
          <p:cNvSpPr/>
          <p:nvPr/>
        </p:nvSpPr>
        <p:spPr>
          <a:xfrm>
            <a:off x="5648325" y="3673475"/>
            <a:ext cx="2481263" cy="2482850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61396" tIns="760343" rIns="661396" bIns="812465" spcCol="1270" anchor="ctr"/>
          <a:lstStyle/>
          <a:p>
            <a:pPr algn="ctr" defTabSz="217805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4900"/>
          </a:p>
        </p:txBody>
      </p:sp>
      <p:sp>
        <p:nvSpPr>
          <p:cNvPr id="44" name="任意多边形 43"/>
          <p:cNvSpPr/>
          <p:nvPr/>
        </p:nvSpPr>
        <p:spPr>
          <a:xfrm>
            <a:off x="3846513" y="2901950"/>
            <a:ext cx="1804987" cy="1804988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583766" tIns="587064" rIns="583766" bIns="587064" spcCol="1270" anchor="ctr"/>
          <a:lstStyle/>
          <a:p>
            <a:pPr algn="ctr" defTabSz="13335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3000"/>
          </a:p>
        </p:txBody>
      </p:sp>
      <p:sp>
        <p:nvSpPr>
          <p:cNvPr id="45" name="任意多边形 44"/>
          <p:cNvSpPr/>
          <p:nvPr/>
        </p:nvSpPr>
        <p:spPr>
          <a:xfrm>
            <a:off x="4857750" y="1203325"/>
            <a:ext cx="2166938" cy="2166938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46337" tIns="746337" rIns="746338" bIns="746338" spcCol="1270" anchor="ctr"/>
          <a:lstStyle/>
          <a:p>
            <a:pPr algn="ctr" defTabSz="146685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3300"/>
          </a:p>
        </p:txBody>
      </p:sp>
      <p:sp>
        <p:nvSpPr>
          <p:cNvPr id="46" name="环形箭头 45"/>
          <p:cNvSpPr/>
          <p:nvPr/>
        </p:nvSpPr>
        <p:spPr>
          <a:xfrm>
            <a:off x="5502275" y="3286125"/>
            <a:ext cx="3176588" cy="3178175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形状 46"/>
          <p:cNvSpPr/>
          <p:nvPr/>
        </p:nvSpPr>
        <p:spPr>
          <a:xfrm>
            <a:off x="3513138" y="2466975"/>
            <a:ext cx="2308225" cy="2308225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环形箭头 47"/>
          <p:cNvSpPr/>
          <p:nvPr/>
        </p:nvSpPr>
        <p:spPr>
          <a:xfrm>
            <a:off x="4637088" y="1003300"/>
            <a:ext cx="2489200" cy="2490788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Freeform 17"/>
          <p:cNvSpPr>
            <a:spLocks noEditPoints="1"/>
          </p:cNvSpPr>
          <p:nvPr/>
        </p:nvSpPr>
        <p:spPr bwMode="auto">
          <a:xfrm>
            <a:off x="4416425" y="3395663"/>
            <a:ext cx="674688" cy="815975"/>
          </a:xfrm>
          <a:custGeom>
            <a:avLst/>
            <a:gdLst>
              <a:gd name="T0" fmla="*/ 758710036 w 101"/>
              <a:gd name="T1" fmla="*/ 704000675 h 123"/>
              <a:gd name="T2" fmla="*/ 2147483646 w 101"/>
              <a:gd name="T3" fmla="*/ 440002909 h 123"/>
              <a:gd name="T4" fmla="*/ 2147483646 w 101"/>
              <a:gd name="T5" fmla="*/ 704000675 h 123"/>
              <a:gd name="T6" fmla="*/ 2147483646 w 101"/>
              <a:gd name="T7" fmla="*/ 792006564 h 123"/>
              <a:gd name="T8" fmla="*/ 1249642417 w 101"/>
              <a:gd name="T9" fmla="*/ 1056004329 h 123"/>
              <a:gd name="T10" fmla="*/ 1026494371 w 101"/>
              <a:gd name="T11" fmla="*/ 1364005039 h 123"/>
              <a:gd name="T12" fmla="*/ 1026494371 w 101"/>
              <a:gd name="T13" fmla="*/ 2147483646 h 123"/>
              <a:gd name="T14" fmla="*/ 758710036 w 101"/>
              <a:gd name="T15" fmla="*/ 2147483646 h 123"/>
              <a:gd name="T16" fmla="*/ 758710036 w 101"/>
              <a:gd name="T17" fmla="*/ 704000675 h 123"/>
              <a:gd name="T18" fmla="*/ 2147483646 w 101"/>
              <a:gd name="T19" fmla="*/ 2147483646 h 123"/>
              <a:gd name="T20" fmla="*/ 2147483646 w 101"/>
              <a:gd name="T21" fmla="*/ 2147483646 h 123"/>
              <a:gd name="T22" fmla="*/ 2147483646 w 101"/>
              <a:gd name="T23" fmla="*/ 2147483646 h 123"/>
              <a:gd name="T24" fmla="*/ 2147483646 w 101"/>
              <a:gd name="T25" fmla="*/ 1936010148 h 123"/>
              <a:gd name="T26" fmla="*/ 2147483646 w 101"/>
              <a:gd name="T27" fmla="*/ 2147483646 h 123"/>
              <a:gd name="T28" fmla="*/ 2008352454 w 101"/>
              <a:gd name="T29" fmla="*/ 1672005748 h 123"/>
              <a:gd name="T30" fmla="*/ 2008352454 w 101"/>
              <a:gd name="T31" fmla="*/ 2147483646 h 123"/>
              <a:gd name="T32" fmla="*/ 2147483646 w 101"/>
              <a:gd name="T33" fmla="*/ 2147483646 h 123"/>
              <a:gd name="T34" fmla="*/ 2147483646 w 101"/>
              <a:gd name="T35" fmla="*/ 2147483646 h 123"/>
              <a:gd name="T36" fmla="*/ 2147483646 w 101"/>
              <a:gd name="T37" fmla="*/ 1672005748 h 123"/>
              <a:gd name="T38" fmla="*/ 2147483646 w 101"/>
              <a:gd name="T39" fmla="*/ 1408007983 h 123"/>
              <a:gd name="T40" fmla="*/ 2008352454 w 101"/>
              <a:gd name="T41" fmla="*/ 1672005748 h 123"/>
              <a:gd name="T42" fmla="*/ 1338901636 w 101"/>
              <a:gd name="T43" fmla="*/ 1276005784 h 123"/>
              <a:gd name="T44" fmla="*/ 1205012808 w 101"/>
              <a:gd name="T45" fmla="*/ 1364005039 h 123"/>
              <a:gd name="T46" fmla="*/ 1205012808 w 101"/>
              <a:gd name="T47" fmla="*/ 2147483646 h 123"/>
              <a:gd name="T48" fmla="*/ 1338901636 w 101"/>
              <a:gd name="T49" fmla="*/ 2147483646 h 123"/>
              <a:gd name="T50" fmla="*/ 1695945189 w 101"/>
              <a:gd name="T51" fmla="*/ 2147483646 h 123"/>
              <a:gd name="T52" fmla="*/ 1829834017 w 101"/>
              <a:gd name="T53" fmla="*/ 2147483646 h 123"/>
              <a:gd name="T54" fmla="*/ 1829834017 w 101"/>
              <a:gd name="T55" fmla="*/ 1716008693 h 123"/>
              <a:gd name="T56" fmla="*/ 1695945189 w 101"/>
              <a:gd name="T57" fmla="*/ 1496007238 h 123"/>
              <a:gd name="T58" fmla="*/ 1338901636 w 101"/>
              <a:gd name="T59" fmla="*/ 1276005784 h 123"/>
              <a:gd name="T60" fmla="*/ 1606685971 w 101"/>
              <a:gd name="T61" fmla="*/ 1188006528 h 123"/>
              <a:gd name="T62" fmla="*/ 1829834017 w 101"/>
              <a:gd name="T63" fmla="*/ 1364005039 h 123"/>
              <a:gd name="T64" fmla="*/ 1874463626 w 101"/>
              <a:gd name="T65" fmla="*/ 1364005039 h 123"/>
              <a:gd name="T66" fmla="*/ 2147483646 w 101"/>
              <a:gd name="T67" fmla="*/ 1100007273 h 123"/>
              <a:gd name="T68" fmla="*/ 2147483646 w 101"/>
              <a:gd name="T69" fmla="*/ 968005074 h 123"/>
              <a:gd name="T70" fmla="*/ 1606685971 w 101"/>
              <a:gd name="T71" fmla="*/ 1188006528 h 123"/>
              <a:gd name="T72" fmla="*/ 89259218 w 101"/>
              <a:gd name="T73" fmla="*/ 308000710 h 123"/>
              <a:gd name="T74" fmla="*/ 490932381 w 101"/>
              <a:gd name="T75" fmla="*/ 572005109 h 123"/>
              <a:gd name="T76" fmla="*/ 580191600 w 101"/>
              <a:gd name="T77" fmla="*/ 792006564 h 123"/>
              <a:gd name="T78" fmla="*/ 580191600 w 101"/>
              <a:gd name="T79" fmla="*/ 2147483646 h 123"/>
              <a:gd name="T80" fmla="*/ 490932381 w 101"/>
              <a:gd name="T81" fmla="*/ 2147483646 h 123"/>
              <a:gd name="T82" fmla="*/ 89259218 w 101"/>
              <a:gd name="T83" fmla="*/ 2147483646 h 123"/>
              <a:gd name="T84" fmla="*/ 0 w 101"/>
              <a:gd name="T85" fmla="*/ 2147483646 h 123"/>
              <a:gd name="T86" fmla="*/ 0 w 101"/>
              <a:gd name="T87" fmla="*/ 395999965 h 123"/>
              <a:gd name="T88" fmla="*/ 89259218 w 101"/>
              <a:gd name="T89" fmla="*/ 308000710 h 123"/>
              <a:gd name="T90" fmla="*/ 357043554 w 101"/>
              <a:gd name="T91" fmla="*/ 264004399 h 123"/>
              <a:gd name="T92" fmla="*/ 580191600 w 101"/>
              <a:gd name="T93" fmla="*/ 395999965 h 123"/>
              <a:gd name="T94" fmla="*/ 624821209 w 101"/>
              <a:gd name="T95" fmla="*/ 440002909 h 123"/>
              <a:gd name="T96" fmla="*/ 2147483646 w 101"/>
              <a:gd name="T97" fmla="*/ 175998510 h 123"/>
              <a:gd name="T98" fmla="*/ 2147483646 w 101"/>
              <a:gd name="T99" fmla="*/ 0 h 123"/>
              <a:gd name="T100" fmla="*/ 357043554 w 101"/>
              <a:gd name="T101" fmla="*/ 264004399 h 12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01"/>
              <a:gd name="T154" fmla="*/ 0 h 123"/>
              <a:gd name="T155" fmla="*/ 101 w 101"/>
              <a:gd name="T156" fmla="*/ 123 h 123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01" h="123">
                <a:moveTo>
                  <a:pt x="17" y="16"/>
                </a:moveTo>
                <a:cubicBezTo>
                  <a:pt x="66" y="10"/>
                  <a:pt x="66" y="10"/>
                  <a:pt x="66" y="10"/>
                </a:cubicBezTo>
                <a:cubicBezTo>
                  <a:pt x="70" y="10"/>
                  <a:pt x="73" y="12"/>
                  <a:pt x="73" y="16"/>
                </a:cubicBezTo>
                <a:cubicBezTo>
                  <a:pt x="73" y="18"/>
                  <a:pt x="73" y="18"/>
                  <a:pt x="73" y="18"/>
                </a:cubicBezTo>
                <a:cubicBezTo>
                  <a:pt x="28" y="24"/>
                  <a:pt x="28" y="24"/>
                  <a:pt x="28" y="24"/>
                </a:cubicBezTo>
                <a:cubicBezTo>
                  <a:pt x="24" y="25"/>
                  <a:pt x="23" y="27"/>
                  <a:pt x="23" y="31"/>
                </a:cubicBezTo>
                <a:cubicBezTo>
                  <a:pt x="23" y="99"/>
                  <a:pt x="23" y="99"/>
                  <a:pt x="23" y="99"/>
                </a:cubicBezTo>
                <a:cubicBezTo>
                  <a:pt x="17" y="99"/>
                  <a:pt x="17" y="99"/>
                  <a:pt x="17" y="99"/>
                </a:cubicBezTo>
                <a:cubicBezTo>
                  <a:pt x="17" y="16"/>
                  <a:pt x="17" y="16"/>
                  <a:pt x="17" y="16"/>
                </a:cubicBezTo>
                <a:close/>
                <a:moveTo>
                  <a:pt x="54" y="49"/>
                </a:moveTo>
                <a:cubicBezTo>
                  <a:pt x="54" y="66"/>
                  <a:pt x="54" y="66"/>
                  <a:pt x="54" y="66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44"/>
                  <a:pt x="92" y="44"/>
                  <a:pt x="92" y="44"/>
                </a:cubicBezTo>
                <a:cubicBezTo>
                  <a:pt x="54" y="49"/>
                  <a:pt x="54" y="49"/>
                  <a:pt x="54" y="49"/>
                </a:cubicBezTo>
                <a:close/>
                <a:moveTo>
                  <a:pt x="45" y="38"/>
                </a:moveTo>
                <a:cubicBezTo>
                  <a:pt x="45" y="121"/>
                  <a:pt x="45" y="121"/>
                  <a:pt x="45" y="121"/>
                </a:cubicBezTo>
                <a:cubicBezTo>
                  <a:pt x="93" y="115"/>
                  <a:pt x="93" y="115"/>
                  <a:pt x="93" y="115"/>
                </a:cubicBezTo>
                <a:cubicBezTo>
                  <a:pt x="97" y="114"/>
                  <a:pt x="101" y="111"/>
                  <a:pt x="101" y="107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01" y="34"/>
                  <a:pt x="97" y="31"/>
                  <a:pt x="93" y="32"/>
                </a:cubicBezTo>
                <a:cubicBezTo>
                  <a:pt x="45" y="38"/>
                  <a:pt x="45" y="38"/>
                  <a:pt x="45" y="38"/>
                </a:cubicBezTo>
                <a:close/>
                <a:moveTo>
                  <a:pt x="30" y="29"/>
                </a:moveTo>
                <a:cubicBezTo>
                  <a:pt x="28" y="28"/>
                  <a:pt x="27" y="29"/>
                  <a:pt x="27" y="31"/>
                </a:cubicBezTo>
                <a:cubicBezTo>
                  <a:pt x="27" y="111"/>
                  <a:pt x="27" y="111"/>
                  <a:pt x="27" y="111"/>
                </a:cubicBezTo>
                <a:cubicBezTo>
                  <a:pt x="27" y="113"/>
                  <a:pt x="28" y="115"/>
                  <a:pt x="30" y="116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3"/>
                  <a:pt x="41" y="122"/>
                  <a:pt x="41" y="119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7"/>
                  <a:pt x="40" y="35"/>
                  <a:pt x="38" y="34"/>
                </a:cubicBezTo>
                <a:cubicBezTo>
                  <a:pt x="30" y="29"/>
                  <a:pt x="30" y="29"/>
                  <a:pt x="30" y="29"/>
                </a:cubicBezTo>
                <a:close/>
                <a:moveTo>
                  <a:pt x="36" y="27"/>
                </a:moveTo>
                <a:cubicBezTo>
                  <a:pt x="41" y="31"/>
                  <a:pt x="41" y="31"/>
                  <a:pt x="41" y="31"/>
                </a:cubicBezTo>
                <a:cubicBezTo>
                  <a:pt x="41" y="31"/>
                  <a:pt x="42" y="31"/>
                  <a:pt x="42" y="31"/>
                </a:cubicBezTo>
                <a:cubicBezTo>
                  <a:pt x="88" y="25"/>
                  <a:pt x="88" y="25"/>
                  <a:pt x="88" y="25"/>
                </a:cubicBezTo>
                <a:cubicBezTo>
                  <a:pt x="87" y="23"/>
                  <a:pt x="84" y="21"/>
                  <a:pt x="81" y="22"/>
                </a:cubicBezTo>
                <a:cubicBezTo>
                  <a:pt x="36" y="27"/>
                  <a:pt x="36" y="27"/>
                  <a:pt x="36" y="27"/>
                </a:cubicBezTo>
                <a:close/>
                <a:moveTo>
                  <a:pt x="2" y="7"/>
                </a:moveTo>
                <a:cubicBezTo>
                  <a:pt x="11" y="13"/>
                  <a:pt x="11" y="13"/>
                  <a:pt x="11" y="13"/>
                </a:cubicBezTo>
                <a:cubicBezTo>
                  <a:pt x="12" y="14"/>
                  <a:pt x="13" y="16"/>
                  <a:pt x="13" y="18"/>
                </a:cubicBezTo>
                <a:cubicBezTo>
                  <a:pt x="13" y="98"/>
                  <a:pt x="13" y="98"/>
                  <a:pt x="13" y="98"/>
                </a:cubicBezTo>
                <a:cubicBezTo>
                  <a:pt x="13" y="100"/>
                  <a:pt x="12" y="101"/>
                  <a:pt x="11" y="100"/>
                </a:cubicBezTo>
                <a:cubicBezTo>
                  <a:pt x="2" y="95"/>
                  <a:pt x="2" y="95"/>
                  <a:pt x="2" y="95"/>
                </a:cubicBezTo>
                <a:cubicBezTo>
                  <a:pt x="1" y="94"/>
                  <a:pt x="0" y="92"/>
                  <a:pt x="0" y="89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6"/>
                  <a:pt x="2" y="7"/>
                </a:cubicBezTo>
                <a:close/>
                <a:moveTo>
                  <a:pt x="8" y="6"/>
                </a:moveTo>
                <a:cubicBezTo>
                  <a:pt x="13" y="9"/>
                  <a:pt x="13" y="9"/>
                  <a:pt x="13" y="9"/>
                </a:cubicBezTo>
                <a:cubicBezTo>
                  <a:pt x="14" y="9"/>
                  <a:pt x="14" y="9"/>
                  <a:pt x="14" y="10"/>
                </a:cubicBezTo>
                <a:cubicBezTo>
                  <a:pt x="60" y="4"/>
                  <a:pt x="60" y="4"/>
                  <a:pt x="60" y="4"/>
                </a:cubicBezTo>
                <a:cubicBezTo>
                  <a:pt x="59" y="1"/>
                  <a:pt x="56" y="0"/>
                  <a:pt x="53" y="0"/>
                </a:cubicBezTo>
                <a:lnTo>
                  <a:pt x="8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21"/>
          <p:cNvSpPr>
            <a:spLocks noEditPoints="1"/>
          </p:cNvSpPr>
          <p:nvPr/>
        </p:nvSpPr>
        <p:spPr bwMode="auto">
          <a:xfrm>
            <a:off x="5570538" y="1916113"/>
            <a:ext cx="817562" cy="742950"/>
          </a:xfrm>
          <a:custGeom>
            <a:avLst/>
            <a:gdLst>
              <a:gd name="T0" fmla="*/ 1807171862 w 284"/>
              <a:gd name="T1" fmla="*/ 0 h 258"/>
              <a:gd name="T2" fmla="*/ 1906649582 w 284"/>
              <a:gd name="T3" fmla="*/ 107799741 h 258"/>
              <a:gd name="T4" fmla="*/ 1732563572 w 284"/>
              <a:gd name="T5" fmla="*/ 630220296 h 258"/>
              <a:gd name="T6" fmla="*/ 406198771 w 284"/>
              <a:gd name="T7" fmla="*/ 182431660 h 258"/>
              <a:gd name="T8" fmla="*/ 505676491 w 284"/>
              <a:gd name="T9" fmla="*/ 265356975 h 258"/>
              <a:gd name="T10" fmla="*/ 663180961 w 284"/>
              <a:gd name="T11" fmla="*/ 406327418 h 258"/>
              <a:gd name="T12" fmla="*/ 406198771 w 284"/>
              <a:gd name="T13" fmla="*/ 505836644 h 258"/>
              <a:gd name="T14" fmla="*/ 505676491 w 284"/>
              <a:gd name="T15" fmla="*/ 563881772 h 258"/>
              <a:gd name="T16" fmla="*/ 663180961 w 284"/>
              <a:gd name="T17" fmla="*/ 704852215 h 258"/>
              <a:gd name="T18" fmla="*/ 406198771 w 284"/>
              <a:gd name="T19" fmla="*/ 812654836 h 258"/>
              <a:gd name="T20" fmla="*/ 505676491 w 284"/>
              <a:gd name="T21" fmla="*/ 887286755 h 258"/>
              <a:gd name="T22" fmla="*/ 663180961 w 284"/>
              <a:gd name="T23" fmla="*/ 1011670408 h 258"/>
              <a:gd name="T24" fmla="*/ 406198771 w 284"/>
              <a:gd name="T25" fmla="*/ 1127766424 h 258"/>
              <a:gd name="T26" fmla="*/ 505676491 w 284"/>
              <a:gd name="T27" fmla="*/ 1194104948 h 258"/>
              <a:gd name="T28" fmla="*/ 663180961 w 284"/>
              <a:gd name="T29" fmla="*/ 1310198084 h 258"/>
              <a:gd name="T30" fmla="*/ 406198771 w 284"/>
              <a:gd name="T31" fmla="*/ 1434584616 h 258"/>
              <a:gd name="T32" fmla="*/ 505676491 w 284"/>
              <a:gd name="T33" fmla="*/ 1509213656 h 258"/>
              <a:gd name="T34" fmla="*/ 663180961 w 284"/>
              <a:gd name="T35" fmla="*/ 1633600188 h 258"/>
              <a:gd name="T36" fmla="*/ 406198771 w 284"/>
              <a:gd name="T37" fmla="*/ 1757986720 h 258"/>
              <a:gd name="T38" fmla="*/ 406198771 w 284"/>
              <a:gd name="T39" fmla="*/ 1957005171 h 258"/>
              <a:gd name="T40" fmla="*/ 1732563572 w 284"/>
              <a:gd name="T41" fmla="*/ 1550677753 h 258"/>
              <a:gd name="T42" fmla="*/ 1906649582 w 284"/>
              <a:gd name="T43" fmla="*/ 2056511517 h 258"/>
              <a:gd name="T44" fmla="*/ 1807171862 w 284"/>
              <a:gd name="T45" fmla="*/ 2139436831 h 258"/>
              <a:gd name="T46" fmla="*/ 223824870 w 284"/>
              <a:gd name="T47" fmla="*/ 2139436831 h 258"/>
              <a:gd name="T48" fmla="*/ 223824870 w 284"/>
              <a:gd name="T49" fmla="*/ 1898957163 h 258"/>
              <a:gd name="T50" fmla="*/ 0 w 284"/>
              <a:gd name="T51" fmla="*/ 1733109413 h 258"/>
              <a:gd name="T52" fmla="*/ 223824870 w 284"/>
              <a:gd name="T53" fmla="*/ 1575555059 h 258"/>
              <a:gd name="T54" fmla="*/ 0 w 284"/>
              <a:gd name="T55" fmla="*/ 1409707310 h 258"/>
              <a:gd name="T56" fmla="*/ 223824870 w 284"/>
              <a:gd name="T57" fmla="*/ 1268736867 h 258"/>
              <a:gd name="T58" fmla="*/ 0 w 284"/>
              <a:gd name="T59" fmla="*/ 1111179633 h 258"/>
              <a:gd name="T60" fmla="*/ 223824870 w 284"/>
              <a:gd name="T61" fmla="*/ 970209190 h 258"/>
              <a:gd name="T62" fmla="*/ 0 w 284"/>
              <a:gd name="T63" fmla="*/ 787777530 h 258"/>
              <a:gd name="T64" fmla="*/ 223824870 w 284"/>
              <a:gd name="T65" fmla="*/ 671684393 h 258"/>
              <a:gd name="T66" fmla="*/ 0 w 284"/>
              <a:gd name="T67" fmla="*/ 489249853 h 258"/>
              <a:gd name="T68" fmla="*/ 223824870 w 284"/>
              <a:gd name="T69" fmla="*/ 107799741 h 258"/>
              <a:gd name="T70" fmla="*/ 323302590 w 284"/>
              <a:gd name="T71" fmla="*/ 0 h 258"/>
              <a:gd name="T72" fmla="*/ 1085961271 w 284"/>
              <a:gd name="T73" fmla="*/ 1716525502 h 258"/>
              <a:gd name="T74" fmla="*/ 1367812892 w 284"/>
              <a:gd name="T75" fmla="*/ 1691648196 h 258"/>
              <a:gd name="T76" fmla="*/ 1110830701 w 284"/>
              <a:gd name="T77" fmla="*/ 1409707310 h 258"/>
              <a:gd name="T78" fmla="*/ 1085961271 w 284"/>
              <a:gd name="T79" fmla="*/ 1716525502 h 258"/>
              <a:gd name="T80" fmla="*/ 2089023483 w 284"/>
              <a:gd name="T81" fmla="*/ 464372547 h 258"/>
              <a:gd name="T82" fmla="*/ 1492160042 w 284"/>
              <a:gd name="T83" fmla="*/ 1575555059 h 258"/>
              <a:gd name="T84" fmla="*/ 2089023483 w 284"/>
              <a:gd name="T85" fmla="*/ 464372547 h 2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84"/>
              <a:gd name="T130" fmla="*/ 0 h 258"/>
              <a:gd name="T131" fmla="*/ 284 w 284"/>
              <a:gd name="T132" fmla="*/ 258 h 2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84" h="258">
                <a:moveTo>
                  <a:pt x="39" y="0"/>
                </a:moveTo>
                <a:lnTo>
                  <a:pt x="218" y="0"/>
                </a:lnTo>
                <a:lnTo>
                  <a:pt x="230" y="0"/>
                </a:lnTo>
                <a:lnTo>
                  <a:pt x="230" y="13"/>
                </a:lnTo>
                <a:lnTo>
                  <a:pt x="230" y="54"/>
                </a:lnTo>
                <a:lnTo>
                  <a:pt x="209" y="76"/>
                </a:lnTo>
                <a:lnTo>
                  <a:pt x="209" y="22"/>
                </a:lnTo>
                <a:lnTo>
                  <a:pt x="49" y="22"/>
                </a:lnTo>
                <a:lnTo>
                  <a:pt x="49" y="37"/>
                </a:lnTo>
                <a:lnTo>
                  <a:pt x="61" y="32"/>
                </a:lnTo>
                <a:lnTo>
                  <a:pt x="71" y="30"/>
                </a:lnTo>
                <a:lnTo>
                  <a:pt x="80" y="49"/>
                </a:lnTo>
                <a:lnTo>
                  <a:pt x="71" y="54"/>
                </a:lnTo>
                <a:lnTo>
                  <a:pt x="49" y="61"/>
                </a:lnTo>
                <a:lnTo>
                  <a:pt x="49" y="73"/>
                </a:lnTo>
                <a:lnTo>
                  <a:pt x="61" y="68"/>
                </a:lnTo>
                <a:lnTo>
                  <a:pt x="71" y="66"/>
                </a:lnTo>
                <a:lnTo>
                  <a:pt x="80" y="85"/>
                </a:lnTo>
                <a:lnTo>
                  <a:pt x="71" y="90"/>
                </a:lnTo>
                <a:lnTo>
                  <a:pt x="49" y="98"/>
                </a:lnTo>
                <a:lnTo>
                  <a:pt x="49" y="112"/>
                </a:lnTo>
                <a:lnTo>
                  <a:pt x="61" y="107"/>
                </a:lnTo>
                <a:lnTo>
                  <a:pt x="71" y="102"/>
                </a:lnTo>
                <a:lnTo>
                  <a:pt x="80" y="122"/>
                </a:lnTo>
                <a:lnTo>
                  <a:pt x="71" y="127"/>
                </a:lnTo>
                <a:lnTo>
                  <a:pt x="49" y="136"/>
                </a:lnTo>
                <a:lnTo>
                  <a:pt x="49" y="148"/>
                </a:lnTo>
                <a:lnTo>
                  <a:pt x="61" y="144"/>
                </a:lnTo>
                <a:lnTo>
                  <a:pt x="71" y="139"/>
                </a:lnTo>
                <a:lnTo>
                  <a:pt x="80" y="158"/>
                </a:lnTo>
                <a:lnTo>
                  <a:pt x="71" y="163"/>
                </a:lnTo>
                <a:lnTo>
                  <a:pt x="49" y="173"/>
                </a:lnTo>
                <a:lnTo>
                  <a:pt x="49" y="187"/>
                </a:lnTo>
                <a:lnTo>
                  <a:pt x="61" y="182"/>
                </a:lnTo>
                <a:lnTo>
                  <a:pt x="71" y="178"/>
                </a:lnTo>
                <a:lnTo>
                  <a:pt x="80" y="197"/>
                </a:lnTo>
                <a:lnTo>
                  <a:pt x="71" y="202"/>
                </a:lnTo>
                <a:lnTo>
                  <a:pt x="49" y="212"/>
                </a:lnTo>
                <a:lnTo>
                  <a:pt x="49" y="229"/>
                </a:lnTo>
                <a:lnTo>
                  <a:pt x="49" y="236"/>
                </a:lnTo>
                <a:lnTo>
                  <a:pt x="209" y="236"/>
                </a:lnTo>
                <a:lnTo>
                  <a:pt x="209" y="187"/>
                </a:lnTo>
                <a:lnTo>
                  <a:pt x="230" y="165"/>
                </a:lnTo>
                <a:lnTo>
                  <a:pt x="230" y="248"/>
                </a:lnTo>
                <a:lnTo>
                  <a:pt x="230" y="258"/>
                </a:lnTo>
                <a:lnTo>
                  <a:pt x="218" y="258"/>
                </a:lnTo>
                <a:lnTo>
                  <a:pt x="39" y="258"/>
                </a:lnTo>
                <a:lnTo>
                  <a:pt x="27" y="258"/>
                </a:lnTo>
                <a:lnTo>
                  <a:pt x="27" y="248"/>
                </a:lnTo>
                <a:lnTo>
                  <a:pt x="27" y="229"/>
                </a:lnTo>
                <a:lnTo>
                  <a:pt x="5" y="229"/>
                </a:lnTo>
                <a:lnTo>
                  <a:pt x="0" y="209"/>
                </a:lnTo>
                <a:lnTo>
                  <a:pt x="27" y="197"/>
                </a:lnTo>
                <a:lnTo>
                  <a:pt x="27" y="190"/>
                </a:lnTo>
                <a:lnTo>
                  <a:pt x="5" y="190"/>
                </a:lnTo>
                <a:lnTo>
                  <a:pt x="0" y="170"/>
                </a:lnTo>
                <a:lnTo>
                  <a:pt x="27" y="158"/>
                </a:lnTo>
                <a:lnTo>
                  <a:pt x="27" y="153"/>
                </a:lnTo>
                <a:lnTo>
                  <a:pt x="5" y="153"/>
                </a:lnTo>
                <a:lnTo>
                  <a:pt x="0" y="134"/>
                </a:lnTo>
                <a:lnTo>
                  <a:pt x="27" y="122"/>
                </a:lnTo>
                <a:lnTo>
                  <a:pt x="27" y="117"/>
                </a:lnTo>
                <a:lnTo>
                  <a:pt x="5" y="117"/>
                </a:lnTo>
                <a:lnTo>
                  <a:pt x="0" y="95"/>
                </a:lnTo>
                <a:lnTo>
                  <a:pt x="27" y="83"/>
                </a:lnTo>
                <a:lnTo>
                  <a:pt x="27" y="81"/>
                </a:lnTo>
                <a:lnTo>
                  <a:pt x="5" y="81"/>
                </a:lnTo>
                <a:lnTo>
                  <a:pt x="0" y="59"/>
                </a:lnTo>
                <a:lnTo>
                  <a:pt x="27" y="47"/>
                </a:lnTo>
                <a:lnTo>
                  <a:pt x="27" y="13"/>
                </a:lnTo>
                <a:lnTo>
                  <a:pt x="27" y="0"/>
                </a:lnTo>
                <a:lnTo>
                  <a:pt x="39" y="0"/>
                </a:lnTo>
                <a:close/>
                <a:moveTo>
                  <a:pt x="131" y="207"/>
                </a:moveTo>
                <a:lnTo>
                  <a:pt x="148" y="204"/>
                </a:lnTo>
                <a:lnTo>
                  <a:pt x="165" y="204"/>
                </a:lnTo>
                <a:lnTo>
                  <a:pt x="150" y="187"/>
                </a:lnTo>
                <a:lnTo>
                  <a:pt x="134" y="170"/>
                </a:lnTo>
                <a:lnTo>
                  <a:pt x="131" y="187"/>
                </a:lnTo>
                <a:lnTo>
                  <a:pt x="131" y="207"/>
                </a:lnTo>
                <a:close/>
                <a:moveTo>
                  <a:pt x="252" y="56"/>
                </a:moveTo>
                <a:lnTo>
                  <a:pt x="148" y="158"/>
                </a:lnTo>
                <a:lnTo>
                  <a:pt x="180" y="190"/>
                </a:lnTo>
                <a:lnTo>
                  <a:pt x="284" y="90"/>
                </a:lnTo>
                <a:lnTo>
                  <a:pt x="252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9"/>
          <p:cNvSpPr>
            <a:spLocks noEditPoints="1"/>
          </p:cNvSpPr>
          <p:nvPr/>
        </p:nvSpPr>
        <p:spPr bwMode="auto">
          <a:xfrm>
            <a:off x="6381750" y="4533900"/>
            <a:ext cx="1016000" cy="944563"/>
          </a:xfrm>
          <a:custGeom>
            <a:avLst/>
            <a:gdLst>
              <a:gd name="T0" fmla="*/ 2147483646 w 126"/>
              <a:gd name="T1" fmla="*/ 0 h 117"/>
              <a:gd name="T2" fmla="*/ 2147483646 w 126"/>
              <a:gd name="T3" fmla="*/ 2147483646 h 117"/>
              <a:gd name="T4" fmla="*/ 2147483646 w 126"/>
              <a:gd name="T5" fmla="*/ 2147483646 h 117"/>
              <a:gd name="T6" fmla="*/ 2147483646 w 126"/>
              <a:gd name="T7" fmla="*/ 2147483646 h 117"/>
              <a:gd name="T8" fmla="*/ 649280444 w 126"/>
              <a:gd name="T9" fmla="*/ 521366483 h 117"/>
              <a:gd name="T10" fmla="*/ 2147483646 w 126"/>
              <a:gd name="T11" fmla="*/ 2147483646 h 117"/>
              <a:gd name="T12" fmla="*/ 2147483646 w 126"/>
              <a:gd name="T13" fmla="*/ 2147483646 h 117"/>
              <a:gd name="T14" fmla="*/ 0 w 126"/>
              <a:gd name="T15" fmla="*/ 2147483646 h 117"/>
              <a:gd name="T16" fmla="*/ 519425968 w 126"/>
              <a:gd name="T17" fmla="*/ 0 h 117"/>
              <a:gd name="T18" fmla="*/ 2147483646 w 126"/>
              <a:gd name="T19" fmla="*/ 2147483646 h 117"/>
              <a:gd name="T20" fmla="*/ 2147483646 w 126"/>
              <a:gd name="T21" fmla="*/ 2147483646 h 117"/>
              <a:gd name="T22" fmla="*/ 2147483646 w 126"/>
              <a:gd name="T23" fmla="*/ 2147483646 h 117"/>
              <a:gd name="T24" fmla="*/ 2147483646 w 126"/>
              <a:gd name="T25" fmla="*/ 2147483646 h 117"/>
              <a:gd name="T26" fmla="*/ 2147483646 w 126"/>
              <a:gd name="T27" fmla="*/ 2147483646 h 117"/>
              <a:gd name="T28" fmla="*/ 2147483646 w 126"/>
              <a:gd name="T29" fmla="*/ 2085457860 h 117"/>
              <a:gd name="T30" fmla="*/ 2147483646 w 126"/>
              <a:gd name="T31" fmla="*/ 1955116239 h 117"/>
              <a:gd name="T32" fmla="*/ 2147483646 w 126"/>
              <a:gd name="T33" fmla="*/ 1498924603 h 117"/>
              <a:gd name="T34" fmla="*/ 2147483646 w 126"/>
              <a:gd name="T35" fmla="*/ 1629266224 h 117"/>
              <a:gd name="T36" fmla="*/ 2147483646 w 126"/>
              <a:gd name="T37" fmla="*/ 1498924603 h 117"/>
              <a:gd name="T38" fmla="*/ 2147483646 w 126"/>
              <a:gd name="T39" fmla="*/ 1173074587 h 117"/>
              <a:gd name="T40" fmla="*/ 2147483646 w 126"/>
              <a:gd name="T41" fmla="*/ 1042732966 h 117"/>
              <a:gd name="T42" fmla="*/ 2147483646 w 126"/>
              <a:gd name="T43" fmla="*/ 1042732966 h 117"/>
              <a:gd name="T44" fmla="*/ 2147483646 w 126"/>
              <a:gd name="T45" fmla="*/ 2147483646 h 117"/>
              <a:gd name="T46" fmla="*/ 2147483646 w 126"/>
              <a:gd name="T47" fmla="*/ 1042732966 h 117"/>
              <a:gd name="T48" fmla="*/ 2147483646 w 126"/>
              <a:gd name="T49" fmla="*/ 2147483646 h 117"/>
              <a:gd name="T50" fmla="*/ 2012768571 w 126"/>
              <a:gd name="T51" fmla="*/ 2147483646 h 117"/>
              <a:gd name="T52" fmla="*/ 1103779175 w 126"/>
              <a:gd name="T53" fmla="*/ 2147483646 h 117"/>
              <a:gd name="T54" fmla="*/ 2012768571 w 126"/>
              <a:gd name="T55" fmla="*/ 2147483646 h 117"/>
              <a:gd name="T56" fmla="*/ 2147483646 w 126"/>
              <a:gd name="T57" fmla="*/ 2147483646 h 117"/>
              <a:gd name="T58" fmla="*/ 2147483646 w 126"/>
              <a:gd name="T59" fmla="*/ 2147483646 h 117"/>
              <a:gd name="T60" fmla="*/ 2147483646 w 126"/>
              <a:gd name="T61" fmla="*/ 2147483646 h 117"/>
              <a:gd name="T62" fmla="*/ 2147483646 w 126"/>
              <a:gd name="T63" fmla="*/ 1824774618 h 117"/>
              <a:gd name="T64" fmla="*/ 2147483646 w 126"/>
              <a:gd name="T65" fmla="*/ 2020291086 h 117"/>
              <a:gd name="T66" fmla="*/ 2147483646 w 126"/>
              <a:gd name="T67" fmla="*/ 1433757829 h 117"/>
              <a:gd name="T68" fmla="*/ 2147483646 w 126"/>
              <a:gd name="T69" fmla="*/ 1238241361 h 117"/>
              <a:gd name="T70" fmla="*/ 2147483646 w 126"/>
              <a:gd name="T71" fmla="*/ 1564091377 h 117"/>
              <a:gd name="T72" fmla="*/ 2147483646 w 126"/>
              <a:gd name="T73" fmla="*/ 1694432997 h 117"/>
              <a:gd name="T74" fmla="*/ 2147483646 w 126"/>
              <a:gd name="T75" fmla="*/ 2147483646 h 117"/>
              <a:gd name="T76" fmla="*/ 2147483646 w 126"/>
              <a:gd name="T77" fmla="*/ 2020291086 h 117"/>
              <a:gd name="T78" fmla="*/ 2012768571 w 126"/>
              <a:gd name="T79" fmla="*/ 1889949465 h 117"/>
              <a:gd name="T80" fmla="*/ 1428415365 w 126"/>
              <a:gd name="T81" fmla="*/ 2147483646 h 117"/>
              <a:gd name="T82" fmla="*/ 1817986857 w 126"/>
              <a:gd name="T83" fmla="*/ 2147483646 h 117"/>
              <a:gd name="T84" fmla="*/ 1428415365 w 126"/>
              <a:gd name="T85" fmla="*/ 2147483646 h 117"/>
              <a:gd name="T86" fmla="*/ 2147483646 w 126"/>
              <a:gd name="T87" fmla="*/ 2147483646 h 117"/>
              <a:gd name="T88" fmla="*/ 2147483646 w 126"/>
              <a:gd name="T89" fmla="*/ 2085457860 h 117"/>
              <a:gd name="T90" fmla="*/ 2147483646 w 126"/>
              <a:gd name="T91" fmla="*/ 2147483646 h 117"/>
              <a:gd name="T92" fmla="*/ 2147483646 w 126"/>
              <a:gd name="T93" fmla="*/ 2147483646 h 117"/>
              <a:gd name="T94" fmla="*/ 2147483646 w 126"/>
              <a:gd name="T95" fmla="*/ 2147483646 h 117"/>
              <a:gd name="T96" fmla="*/ 2147483646 w 126"/>
              <a:gd name="T97" fmla="*/ 2147483646 h 117"/>
              <a:gd name="T98" fmla="*/ 2147483646 w 126"/>
              <a:gd name="T99" fmla="*/ 2147483646 h 117"/>
              <a:gd name="T100" fmla="*/ 2147483646 w 126"/>
              <a:gd name="T101" fmla="*/ 2147483646 h 117"/>
              <a:gd name="T102" fmla="*/ 2147483646 w 126"/>
              <a:gd name="T103" fmla="*/ 2147483646 h 117"/>
              <a:gd name="T104" fmla="*/ 2147483646 w 126"/>
              <a:gd name="T105" fmla="*/ 2147483646 h 117"/>
              <a:gd name="T106" fmla="*/ 2147483646 w 126"/>
              <a:gd name="T107" fmla="*/ 2147483646 h 117"/>
              <a:gd name="T108" fmla="*/ 2147483646 w 126"/>
              <a:gd name="T109" fmla="*/ 2147483646 h 117"/>
              <a:gd name="T110" fmla="*/ 2147483646 w 126"/>
              <a:gd name="T111" fmla="*/ 2147483646 h 117"/>
              <a:gd name="T112" fmla="*/ 2147483646 w 126"/>
              <a:gd name="T113" fmla="*/ 2147483646 h 117"/>
              <a:gd name="T114" fmla="*/ 2147483646 w 126"/>
              <a:gd name="T115" fmla="*/ 2147483646 h 117"/>
              <a:gd name="T116" fmla="*/ 2147483646 w 126"/>
              <a:gd name="T117" fmla="*/ 2147483646 h 117"/>
              <a:gd name="T118" fmla="*/ 2147483646 w 126"/>
              <a:gd name="T119" fmla="*/ 2147483646 h 117"/>
              <a:gd name="T120" fmla="*/ 194781714 w 126"/>
              <a:gd name="T121" fmla="*/ 2020291086 h 117"/>
              <a:gd name="T122" fmla="*/ 389571492 w 126"/>
              <a:gd name="T123" fmla="*/ 2147483646 h 117"/>
              <a:gd name="T124" fmla="*/ 194781714 w 126"/>
              <a:gd name="T125" fmla="*/ 2020291086 h 11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26"/>
              <a:gd name="T190" fmla="*/ 0 h 117"/>
              <a:gd name="T191" fmla="*/ 126 w 126"/>
              <a:gd name="T192" fmla="*/ 117 h 11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26" h="117">
                <a:moveTo>
                  <a:pt x="8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23" y="0"/>
                  <a:pt x="126" y="4"/>
                  <a:pt x="126" y="8"/>
                </a:cubicBezTo>
                <a:cubicBezTo>
                  <a:pt x="126" y="78"/>
                  <a:pt x="126" y="78"/>
                  <a:pt x="126" y="78"/>
                </a:cubicBezTo>
                <a:cubicBezTo>
                  <a:pt x="126" y="82"/>
                  <a:pt x="123" y="86"/>
                  <a:pt x="118" y="86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3" y="83"/>
                  <a:pt x="114" y="80"/>
                  <a:pt x="114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"/>
                  <a:pt x="116" y="8"/>
                  <a:pt x="116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77"/>
                  <a:pt x="10" y="77"/>
                  <a:pt x="10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51" y="81"/>
                  <a:pt x="51" y="81"/>
                  <a:pt x="51" y="81"/>
                </a:cubicBezTo>
                <a:cubicBezTo>
                  <a:pt x="52" y="82"/>
                  <a:pt x="54" y="84"/>
                  <a:pt x="55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3" y="86"/>
                  <a:pt x="0" y="82"/>
                  <a:pt x="0" y="7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lose/>
                <a:moveTo>
                  <a:pt x="86" y="46"/>
                </a:moveTo>
                <a:cubicBezTo>
                  <a:pt x="86" y="48"/>
                  <a:pt x="86" y="48"/>
                  <a:pt x="86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86" y="46"/>
                  <a:pt x="86" y="46"/>
                  <a:pt x="86" y="46"/>
                </a:cubicBezTo>
                <a:close/>
                <a:moveTo>
                  <a:pt x="86" y="39"/>
                </a:moveTo>
                <a:cubicBezTo>
                  <a:pt x="86" y="41"/>
                  <a:pt x="86" y="41"/>
                  <a:pt x="86" y="41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86" y="39"/>
                  <a:pt x="86" y="39"/>
                  <a:pt x="86" y="39"/>
                </a:cubicBezTo>
                <a:close/>
                <a:moveTo>
                  <a:pt x="99" y="30"/>
                </a:moveTo>
                <a:cubicBezTo>
                  <a:pt x="99" y="32"/>
                  <a:pt x="99" y="32"/>
                  <a:pt x="99" y="32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99" y="30"/>
                  <a:pt x="99" y="30"/>
                  <a:pt x="99" y="30"/>
                </a:cubicBezTo>
                <a:close/>
                <a:moveTo>
                  <a:pt x="99" y="23"/>
                </a:moveTo>
                <a:cubicBezTo>
                  <a:pt x="99" y="25"/>
                  <a:pt x="99" y="25"/>
                  <a:pt x="99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99" y="23"/>
                  <a:pt x="99" y="23"/>
                  <a:pt x="99" y="23"/>
                </a:cubicBezTo>
                <a:close/>
                <a:moveTo>
                  <a:pt x="99" y="16"/>
                </a:moveTo>
                <a:cubicBezTo>
                  <a:pt x="99" y="18"/>
                  <a:pt x="99" y="18"/>
                  <a:pt x="99" y="18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99" y="16"/>
                  <a:pt x="99" y="16"/>
                  <a:pt x="99" y="16"/>
                </a:cubicBezTo>
                <a:close/>
                <a:moveTo>
                  <a:pt x="73" y="16"/>
                </a:moveTo>
                <a:cubicBezTo>
                  <a:pt x="73" y="34"/>
                  <a:pt x="73" y="34"/>
                  <a:pt x="73" y="34"/>
                </a:cubicBezTo>
                <a:cubicBezTo>
                  <a:pt x="95" y="34"/>
                  <a:pt x="95" y="34"/>
                  <a:pt x="95" y="34"/>
                </a:cubicBezTo>
                <a:cubicBezTo>
                  <a:pt x="95" y="16"/>
                  <a:pt x="95" y="16"/>
                  <a:pt x="95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31" y="57"/>
                </a:moveTo>
                <a:cubicBezTo>
                  <a:pt x="37" y="57"/>
                  <a:pt x="37" y="57"/>
                  <a:pt x="37" y="5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57"/>
                  <a:pt x="31" y="57"/>
                  <a:pt x="31" y="57"/>
                </a:cubicBezTo>
                <a:close/>
                <a:moveTo>
                  <a:pt x="17" y="39"/>
                </a:moveTo>
                <a:cubicBezTo>
                  <a:pt x="19" y="43"/>
                  <a:pt x="19" y="43"/>
                  <a:pt x="19" y="43"/>
                </a:cubicBezTo>
                <a:cubicBezTo>
                  <a:pt x="31" y="34"/>
                  <a:pt x="31" y="34"/>
                  <a:pt x="31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9"/>
                  <a:pt x="42" y="39"/>
                  <a:pt x="42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8" y="41"/>
                  <a:pt x="48" y="41"/>
                  <a:pt x="48" y="41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39"/>
                  <a:pt x="51" y="39"/>
                  <a:pt x="51" y="39"/>
                </a:cubicBezTo>
                <a:cubicBezTo>
                  <a:pt x="53" y="28"/>
                  <a:pt x="53" y="28"/>
                  <a:pt x="53" y="28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62" y="26"/>
                  <a:pt x="62" y="26"/>
                  <a:pt x="62" y="26"/>
                </a:cubicBezTo>
                <a:cubicBezTo>
                  <a:pt x="67" y="22"/>
                  <a:pt x="67" y="22"/>
                  <a:pt x="67" y="22"/>
                </a:cubicBezTo>
                <a:cubicBezTo>
                  <a:pt x="61" y="21"/>
                  <a:pt x="61" y="21"/>
                  <a:pt x="61" y="21"/>
                </a:cubicBezTo>
                <a:cubicBezTo>
                  <a:pt x="55" y="19"/>
                  <a:pt x="55" y="19"/>
                  <a:pt x="55" y="19"/>
                </a:cubicBezTo>
                <a:cubicBezTo>
                  <a:pt x="56" y="23"/>
                  <a:pt x="56" y="23"/>
                  <a:pt x="56" y="23"/>
                </a:cubicBezTo>
                <a:cubicBezTo>
                  <a:pt x="50" y="24"/>
                  <a:pt x="50" y="24"/>
                  <a:pt x="50" y="24"/>
                </a:cubicBezTo>
                <a:cubicBezTo>
                  <a:pt x="49" y="25"/>
                  <a:pt x="49" y="25"/>
                  <a:pt x="49" y="25"/>
                </a:cubicBezTo>
                <a:cubicBezTo>
                  <a:pt x="49" y="26"/>
                  <a:pt x="49" y="26"/>
                  <a:pt x="49" y="26"/>
                </a:cubicBezTo>
                <a:cubicBezTo>
                  <a:pt x="47" y="36"/>
                  <a:pt x="47" y="36"/>
                  <a:pt x="47" y="36"/>
                </a:cubicBezTo>
                <a:cubicBezTo>
                  <a:pt x="45" y="35"/>
                  <a:pt x="45" y="35"/>
                  <a:pt x="45" y="35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0" y="30"/>
                  <a:pt x="40" y="30"/>
                  <a:pt x="40" y="30"/>
                </a:cubicBezTo>
                <a:cubicBezTo>
                  <a:pt x="31" y="29"/>
                  <a:pt x="31" y="29"/>
                  <a:pt x="31" y="29"/>
                </a:cubicBezTo>
                <a:cubicBezTo>
                  <a:pt x="17" y="39"/>
                  <a:pt x="17" y="39"/>
                  <a:pt x="17" y="39"/>
                </a:cubicBezTo>
                <a:close/>
                <a:moveTo>
                  <a:pt x="22" y="57"/>
                </a:moveTo>
                <a:cubicBezTo>
                  <a:pt x="28" y="57"/>
                  <a:pt x="28" y="57"/>
                  <a:pt x="28" y="57"/>
                </a:cubicBezTo>
                <a:cubicBezTo>
                  <a:pt x="28" y="44"/>
                  <a:pt x="28" y="44"/>
                  <a:pt x="28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57"/>
                  <a:pt x="22" y="57"/>
                  <a:pt x="22" y="57"/>
                </a:cubicBezTo>
                <a:close/>
                <a:moveTo>
                  <a:pt x="57" y="57"/>
                </a:moveTo>
                <a:cubicBezTo>
                  <a:pt x="63" y="57"/>
                  <a:pt x="63" y="57"/>
                  <a:pt x="63" y="57"/>
                </a:cubicBezTo>
                <a:cubicBezTo>
                  <a:pt x="63" y="32"/>
                  <a:pt x="63" y="32"/>
                  <a:pt x="63" y="32"/>
                </a:cubicBezTo>
                <a:cubicBezTo>
                  <a:pt x="57" y="32"/>
                  <a:pt x="57" y="32"/>
                  <a:pt x="57" y="32"/>
                </a:cubicBezTo>
                <a:cubicBezTo>
                  <a:pt x="57" y="57"/>
                  <a:pt x="57" y="57"/>
                  <a:pt x="57" y="57"/>
                </a:cubicBezTo>
                <a:close/>
                <a:moveTo>
                  <a:pt x="48" y="57"/>
                </a:moveTo>
                <a:cubicBezTo>
                  <a:pt x="54" y="57"/>
                  <a:pt x="54" y="57"/>
                  <a:pt x="54" y="57"/>
                </a:cubicBezTo>
                <a:cubicBezTo>
                  <a:pt x="54" y="46"/>
                  <a:pt x="54" y="46"/>
                  <a:pt x="54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57"/>
                  <a:pt x="48" y="57"/>
                  <a:pt x="48" y="57"/>
                </a:cubicBezTo>
                <a:close/>
                <a:moveTo>
                  <a:pt x="39" y="57"/>
                </a:moveTo>
                <a:cubicBezTo>
                  <a:pt x="45" y="57"/>
                  <a:pt x="45" y="57"/>
                  <a:pt x="45" y="57"/>
                </a:cubicBezTo>
                <a:cubicBezTo>
                  <a:pt x="45" y="43"/>
                  <a:pt x="45" y="43"/>
                  <a:pt x="45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57"/>
                  <a:pt x="39" y="57"/>
                  <a:pt x="39" y="57"/>
                </a:cubicBezTo>
                <a:close/>
                <a:moveTo>
                  <a:pt x="82" y="67"/>
                </a:moveTo>
                <a:cubicBezTo>
                  <a:pt x="82" y="59"/>
                  <a:pt x="81" y="50"/>
                  <a:pt x="80" y="42"/>
                </a:cubicBezTo>
                <a:cubicBezTo>
                  <a:pt x="78" y="41"/>
                  <a:pt x="75" y="41"/>
                  <a:pt x="73" y="41"/>
                </a:cubicBezTo>
                <a:cubicBezTo>
                  <a:pt x="72" y="55"/>
                  <a:pt x="73" y="68"/>
                  <a:pt x="72" y="82"/>
                </a:cubicBezTo>
                <a:cubicBezTo>
                  <a:pt x="70" y="77"/>
                  <a:pt x="68" y="73"/>
                  <a:pt x="61" y="71"/>
                </a:cubicBezTo>
                <a:cubicBezTo>
                  <a:pt x="60" y="73"/>
                  <a:pt x="59" y="73"/>
                  <a:pt x="58" y="75"/>
                </a:cubicBezTo>
                <a:cubicBezTo>
                  <a:pt x="62" y="80"/>
                  <a:pt x="65" y="87"/>
                  <a:pt x="66" y="93"/>
                </a:cubicBezTo>
                <a:cubicBezTo>
                  <a:pt x="68" y="107"/>
                  <a:pt x="68" y="107"/>
                  <a:pt x="68" y="107"/>
                </a:cubicBezTo>
                <a:cubicBezTo>
                  <a:pt x="69" y="110"/>
                  <a:pt x="71" y="114"/>
                  <a:pt x="73" y="117"/>
                </a:cubicBezTo>
                <a:cubicBezTo>
                  <a:pt x="82" y="116"/>
                  <a:pt x="89" y="116"/>
                  <a:pt x="99" y="116"/>
                </a:cubicBezTo>
                <a:cubicBezTo>
                  <a:pt x="99" y="114"/>
                  <a:pt x="100" y="112"/>
                  <a:pt x="101" y="110"/>
                </a:cubicBezTo>
                <a:cubicBezTo>
                  <a:pt x="103" y="99"/>
                  <a:pt x="105" y="78"/>
                  <a:pt x="105" y="67"/>
                </a:cubicBezTo>
                <a:cubicBezTo>
                  <a:pt x="102" y="67"/>
                  <a:pt x="101" y="66"/>
                  <a:pt x="98" y="66"/>
                </a:cubicBezTo>
                <a:cubicBezTo>
                  <a:pt x="98" y="67"/>
                  <a:pt x="97" y="72"/>
                  <a:pt x="97" y="73"/>
                </a:cubicBezTo>
                <a:cubicBezTo>
                  <a:pt x="97" y="69"/>
                  <a:pt x="97" y="65"/>
                  <a:pt x="97" y="61"/>
                </a:cubicBezTo>
                <a:cubicBezTo>
                  <a:pt x="94" y="61"/>
                  <a:pt x="92" y="61"/>
                  <a:pt x="90" y="60"/>
                </a:cubicBezTo>
                <a:cubicBezTo>
                  <a:pt x="90" y="61"/>
                  <a:pt x="90" y="62"/>
                  <a:pt x="89" y="63"/>
                </a:cubicBezTo>
                <a:cubicBezTo>
                  <a:pt x="89" y="62"/>
                  <a:pt x="89" y="60"/>
                  <a:pt x="89" y="58"/>
                </a:cubicBezTo>
                <a:cubicBezTo>
                  <a:pt x="87" y="58"/>
                  <a:pt x="85" y="58"/>
                  <a:pt x="83" y="58"/>
                </a:cubicBezTo>
                <a:cubicBezTo>
                  <a:pt x="83" y="61"/>
                  <a:pt x="83" y="64"/>
                  <a:pt x="82" y="67"/>
                </a:cubicBezTo>
                <a:close/>
                <a:moveTo>
                  <a:pt x="3" y="31"/>
                </a:moveTo>
                <a:cubicBezTo>
                  <a:pt x="3" y="53"/>
                  <a:pt x="3" y="53"/>
                  <a:pt x="3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6" y="31"/>
                  <a:pt x="6" y="31"/>
                  <a:pt x="6" y="31"/>
                </a:cubicBezTo>
                <a:lnTo>
                  <a:pt x="3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文本框 51"/>
          <p:cNvSpPr txBox="1">
            <a:spLocks noChangeArrowheads="1"/>
          </p:cNvSpPr>
          <p:nvPr/>
        </p:nvSpPr>
        <p:spPr bwMode="auto">
          <a:xfrm>
            <a:off x="7142163" y="1162050"/>
            <a:ext cx="4405312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latin typeface="微软雅黑" panose="020B0503020204020204" pitchFamily="34" charset="-122"/>
              </a:rPr>
              <a:t>1.The </a:t>
            </a:r>
            <a:r>
              <a:rPr lang="en-US" altLang="zh-CN" sz="2000" dirty="0">
                <a:latin typeface="微软雅黑" panose="020B0503020204020204" pitchFamily="34" charset="-122"/>
              </a:rPr>
              <a:t>reinforcing bars were soaked in six groups of saturated calcium hydroxide solutions with chloride concentrations of 0.02%, 0.04%, 0.06%, 0.12%, 0.25% and 0.5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%.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grpSp>
        <p:nvGrpSpPr>
          <p:cNvPr id="9236" name="组合 54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56" name="椭圆 5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237" name="文本框 1"/>
          <p:cNvSpPr txBox="1">
            <a:spLocks noChangeArrowheads="1"/>
          </p:cNvSpPr>
          <p:nvPr/>
        </p:nvSpPr>
        <p:spPr bwMode="auto">
          <a:xfrm>
            <a:off x="782638" y="119063"/>
            <a:ext cx="23050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dirty="0">
                <a:solidFill>
                  <a:schemeClr val="bg1"/>
                </a:solidFill>
              </a:rPr>
              <a:t>Introduction</a:t>
            </a:r>
            <a:endParaRPr lang="zh-CN" altLang="en-US" sz="3200" dirty="0">
              <a:solidFill>
                <a:schemeClr val="bg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44451" y="2133143"/>
            <a:ext cx="4624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2.Every week using </a:t>
            </a:r>
            <a:r>
              <a:rPr lang="en-US" altLang="zh-CN" sz="2000" dirty="0"/>
              <a:t>an electrochemical </a:t>
            </a:r>
            <a:r>
              <a:rPr lang="en-US" altLang="zh-CN" sz="2000" dirty="0" err="1" smtClean="0"/>
              <a:t>workstation,obtain</a:t>
            </a:r>
            <a:r>
              <a:rPr lang="en-US" altLang="zh-CN" sz="2000" dirty="0"/>
              <a:t> the </a:t>
            </a:r>
            <a:r>
              <a:rPr lang="en-US" altLang="zh-CN" sz="2000" dirty="0" err="1" smtClean="0"/>
              <a:t>the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Tafel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curve </a:t>
            </a:r>
            <a:r>
              <a:rPr lang="en-US" altLang="zh-CN" sz="2000" dirty="0"/>
              <a:t>and other  </a:t>
            </a:r>
            <a:r>
              <a:rPr lang="en-US" altLang="zh-CN" sz="2000" dirty="0" smtClean="0"/>
              <a:t>electrochemical data.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252413" y="4914900"/>
            <a:ext cx="4384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3.Analyzing its </a:t>
            </a:r>
            <a:r>
              <a:rPr lang="en-US" altLang="zh-CN" sz="2000" dirty="0"/>
              <a:t>electrochemical data and appearance changes </a:t>
            </a:r>
            <a:r>
              <a:rPr lang="en-US" altLang="zh-CN" sz="2000" dirty="0" smtClean="0"/>
              <a:t>can draw the conclusion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181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26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21600000">
                                      <p:cBhvr>
                                        <p:cTn id="37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06900" y="2481263"/>
            <a:ext cx="7785100" cy="213201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43" name="文本框 1"/>
          <p:cNvSpPr txBox="1">
            <a:spLocks noChangeArrowheads="1"/>
          </p:cNvSpPr>
          <p:nvPr/>
        </p:nvSpPr>
        <p:spPr bwMode="auto">
          <a:xfrm>
            <a:off x="5821362" y="2986941"/>
            <a:ext cx="626896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Raw </a:t>
            </a:r>
            <a:r>
              <a:rPr lang="en-US" altLang="zh-CN" sz="3600" dirty="0" smtClean="0">
                <a:solidFill>
                  <a:schemeClr val="bg1"/>
                </a:solidFill>
              </a:rPr>
              <a:t>materials and </a:t>
            </a:r>
            <a:r>
              <a:rPr lang="en-US" altLang="zh-CN" sz="3600" dirty="0">
                <a:solidFill>
                  <a:schemeClr val="bg1"/>
                </a:solidFill>
              </a:rPr>
              <a:t>equipment</a:t>
            </a:r>
            <a:endParaRPr lang="zh-CN" altLang="en-US" sz="3600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10245" name="组合 3"/>
          <p:cNvGrpSpPr>
            <a:grpSpLocks/>
          </p:cNvGrpSpPr>
          <p:nvPr/>
        </p:nvGrpSpPr>
        <p:grpSpPr bwMode="auto">
          <a:xfrm>
            <a:off x="3373438" y="2481263"/>
            <a:ext cx="2132012" cy="2132012"/>
            <a:chOff x="1131485" y="2234042"/>
            <a:chExt cx="1607262" cy="1607262"/>
          </a:xfrm>
        </p:grpSpPr>
        <p:sp>
          <p:nvSpPr>
            <p:cNvPr id="5" name="椭圆 4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241588" y="2344145"/>
              <a:ext cx="1387056" cy="138705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KSO_Shape"/>
            <p:cNvSpPr/>
            <p:nvPr/>
          </p:nvSpPr>
          <p:spPr bwMode="auto">
            <a:xfrm>
              <a:off x="1479745" y="2596663"/>
              <a:ext cx="910742" cy="882020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7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428621" y="110358"/>
            <a:ext cx="593817" cy="593817"/>
            <a:chOff x="1131485" y="2234042"/>
            <a:chExt cx="1607262" cy="1607262"/>
          </a:xfrm>
        </p:grpSpPr>
        <p:sp>
          <p:nvSpPr>
            <p:cNvPr id="47" name="椭圆 46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KSO_Shape"/>
            <p:cNvSpPr/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1104267" y="131796"/>
            <a:ext cx="51353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Raw materials and equipment</a:t>
            </a:r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800" b="1" dirty="0">
              <a:solidFill>
                <a:schemeClr val="bg1"/>
              </a:solidFill>
            </a:endParaRPr>
          </a:p>
          <a:p>
            <a:endParaRPr lang="zh-CN" altLang="en-US" sz="2000" dirty="0"/>
          </a:p>
        </p:txBody>
      </p:sp>
      <p:grpSp>
        <p:nvGrpSpPr>
          <p:cNvPr id="67" name="组合 66"/>
          <p:cNvGrpSpPr/>
          <p:nvPr/>
        </p:nvGrpSpPr>
        <p:grpSpPr>
          <a:xfrm>
            <a:off x="6350401" y="1838460"/>
            <a:ext cx="1855482" cy="1855480"/>
            <a:chOff x="5081458" y="2185297"/>
            <a:chExt cx="1709739" cy="1709737"/>
          </a:xfrm>
          <a:solidFill>
            <a:schemeClr val="accent1"/>
          </a:solidFill>
          <a:effectLst/>
        </p:grpSpPr>
        <p:sp>
          <p:nvSpPr>
            <p:cNvPr id="70" name="矩形 1"/>
            <p:cNvSpPr/>
            <p:nvPr/>
          </p:nvSpPr>
          <p:spPr>
            <a:xfrm>
              <a:off x="5081458" y="2185297"/>
              <a:ext cx="1709739" cy="1709737"/>
            </a:xfrm>
            <a:custGeom>
              <a:avLst/>
              <a:gdLst/>
              <a:ahLst/>
              <a:cxnLst/>
              <a:rect l="l" t="t" r="r" b="b"/>
              <a:pathLst>
                <a:path w="1709739" h="1709737">
                  <a:moveTo>
                    <a:pt x="854869" y="0"/>
                  </a:moveTo>
                  <a:cubicBezTo>
                    <a:pt x="1327740" y="0"/>
                    <a:pt x="1709739" y="381998"/>
                    <a:pt x="1709739" y="854868"/>
                  </a:cubicBezTo>
                  <a:cubicBezTo>
                    <a:pt x="1709739" y="1327738"/>
                    <a:pt x="1327740" y="1709737"/>
                    <a:pt x="854869" y="1709737"/>
                  </a:cubicBezTo>
                  <a:cubicBezTo>
                    <a:pt x="0" y="1709737"/>
                    <a:pt x="0" y="1709737"/>
                    <a:pt x="0" y="1709737"/>
                  </a:cubicBezTo>
                  <a:cubicBezTo>
                    <a:pt x="0" y="854868"/>
                    <a:pt x="0" y="854868"/>
                    <a:pt x="0" y="854868"/>
                  </a:cubicBezTo>
                  <a:cubicBezTo>
                    <a:pt x="0" y="381998"/>
                    <a:pt x="381999" y="0"/>
                    <a:pt x="854869" y="0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73" name="Text Box 19"/>
            <p:cNvSpPr txBox="1">
              <a:spLocks noChangeArrowheads="1"/>
            </p:cNvSpPr>
            <p:nvPr/>
          </p:nvSpPr>
          <p:spPr bwMode="gray">
            <a:xfrm>
              <a:off x="5192457" y="2764824"/>
              <a:ext cx="1581208" cy="3077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noAutofit/>
            </a:bodyPr>
            <a:lstStyle>
              <a:lvl1pPr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Aft>
                  <a:spcPct val="40000"/>
                </a:spcAft>
                <a:defRPr/>
              </a:pPr>
              <a:r>
                <a:rPr lang="en-US" altLang="zh-CN" sz="2400" b="1" kern="0" noProof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calcium hydroxide</a:t>
              </a:r>
              <a:endParaRPr lang="zh-CN" altLang="zh-CN" sz="2400" b="1" kern="0" noProof="1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302590" y="3931048"/>
            <a:ext cx="1855480" cy="1855481"/>
            <a:chOff x="5037402" y="4113517"/>
            <a:chExt cx="1709737" cy="1709738"/>
          </a:xfrm>
          <a:solidFill>
            <a:schemeClr val="accent1"/>
          </a:solidFill>
          <a:effectLst/>
        </p:grpSpPr>
        <p:sp>
          <p:nvSpPr>
            <p:cNvPr id="77" name="矩形 16"/>
            <p:cNvSpPr/>
            <p:nvPr/>
          </p:nvSpPr>
          <p:spPr>
            <a:xfrm>
              <a:off x="5037402" y="4113517"/>
              <a:ext cx="1709737" cy="1709738"/>
            </a:xfrm>
            <a:custGeom>
              <a:avLst/>
              <a:gdLst/>
              <a:ahLst/>
              <a:cxnLst/>
              <a:rect l="l" t="t" r="r" b="b"/>
              <a:pathLst>
                <a:path w="1709737" h="1709738">
                  <a:moveTo>
                    <a:pt x="0" y="0"/>
                  </a:moveTo>
                  <a:cubicBezTo>
                    <a:pt x="854868" y="0"/>
                    <a:pt x="854868" y="0"/>
                    <a:pt x="854868" y="0"/>
                  </a:cubicBezTo>
                  <a:cubicBezTo>
                    <a:pt x="1327738" y="0"/>
                    <a:pt x="1709737" y="381998"/>
                    <a:pt x="1709737" y="854869"/>
                  </a:cubicBezTo>
                  <a:cubicBezTo>
                    <a:pt x="1709737" y="1327740"/>
                    <a:pt x="1327738" y="1709738"/>
                    <a:pt x="854868" y="1709738"/>
                  </a:cubicBezTo>
                  <a:cubicBezTo>
                    <a:pt x="381998" y="1709738"/>
                    <a:pt x="0" y="1327740"/>
                    <a:pt x="0" y="85486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78" name="Text Box 19"/>
            <p:cNvSpPr txBox="1">
              <a:spLocks noChangeArrowheads="1"/>
            </p:cNvSpPr>
            <p:nvPr/>
          </p:nvSpPr>
          <p:spPr bwMode="gray">
            <a:xfrm>
              <a:off x="5265885" y="4520640"/>
              <a:ext cx="1188822" cy="3077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noAutofit/>
            </a:bodyPr>
            <a:lstStyle>
              <a:lvl1pPr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Aft>
                  <a:spcPct val="40000"/>
                </a:spcAft>
                <a:defRPr/>
              </a:pPr>
              <a:r>
                <a:rPr lang="en-US" altLang="zh-CN" sz="2400" b="1" kern="0" noProof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distilled water</a:t>
              </a:r>
              <a:endParaRPr lang="zh-CN" altLang="zh-CN" sz="2400" b="1" kern="0" noProof="1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215965" y="3913489"/>
            <a:ext cx="1855481" cy="1855481"/>
            <a:chOff x="3114675" y="4097338"/>
            <a:chExt cx="1709738" cy="1709738"/>
          </a:xfrm>
          <a:solidFill>
            <a:schemeClr val="accent1"/>
          </a:solidFill>
          <a:effectLst/>
        </p:grpSpPr>
        <p:sp>
          <p:nvSpPr>
            <p:cNvPr id="80" name="矩形 17"/>
            <p:cNvSpPr/>
            <p:nvPr/>
          </p:nvSpPr>
          <p:spPr>
            <a:xfrm>
              <a:off x="3114675" y="4097338"/>
              <a:ext cx="1709738" cy="1709738"/>
            </a:xfrm>
            <a:custGeom>
              <a:avLst/>
              <a:gdLst/>
              <a:ahLst/>
              <a:cxnLst/>
              <a:rect l="l" t="t" r="r" b="b"/>
              <a:pathLst>
                <a:path w="1709738" h="1709738">
                  <a:moveTo>
                    <a:pt x="854869" y="0"/>
                  </a:moveTo>
                  <a:cubicBezTo>
                    <a:pt x="1709738" y="0"/>
                    <a:pt x="1709738" y="0"/>
                    <a:pt x="1709738" y="0"/>
                  </a:cubicBezTo>
                  <a:cubicBezTo>
                    <a:pt x="1709738" y="854869"/>
                    <a:pt x="1709738" y="854869"/>
                    <a:pt x="1709738" y="854869"/>
                  </a:cubicBezTo>
                  <a:cubicBezTo>
                    <a:pt x="1709738" y="1327739"/>
                    <a:pt x="1327739" y="1709738"/>
                    <a:pt x="854869" y="1709738"/>
                  </a:cubicBezTo>
                  <a:cubicBezTo>
                    <a:pt x="381998" y="1709738"/>
                    <a:pt x="0" y="1327739"/>
                    <a:pt x="0" y="854869"/>
                  </a:cubicBezTo>
                  <a:cubicBezTo>
                    <a:pt x="0" y="381999"/>
                    <a:pt x="381998" y="0"/>
                    <a:pt x="854869" y="0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81" name="Text Box 19"/>
            <p:cNvSpPr txBox="1">
              <a:spLocks noChangeArrowheads="1"/>
            </p:cNvSpPr>
            <p:nvPr/>
          </p:nvSpPr>
          <p:spPr bwMode="gray">
            <a:xfrm>
              <a:off x="3383893" y="4527829"/>
              <a:ext cx="1171300" cy="3077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noAutofit/>
            </a:bodyPr>
            <a:lstStyle>
              <a:lvl1pPr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Aft>
                  <a:spcPct val="40000"/>
                </a:spcAft>
                <a:defRPr/>
              </a:pPr>
              <a:r>
                <a:rPr lang="en-US" altLang="zh-CN" sz="2400" b="1" kern="0" noProof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sodium chloride</a:t>
              </a:r>
              <a:endParaRPr lang="zh-CN" altLang="zh-CN" sz="2400" b="1" kern="0" noProof="1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524397" y="1210102"/>
            <a:ext cx="2722554" cy="2579067"/>
            <a:chOff x="2477428" y="1606295"/>
            <a:chExt cx="2508705" cy="2376488"/>
          </a:xfrm>
          <a:effectLst/>
        </p:grpSpPr>
        <p:sp>
          <p:nvSpPr>
            <p:cNvPr id="83" name="Freeform 35"/>
            <p:cNvSpPr/>
            <p:nvPr/>
          </p:nvSpPr>
          <p:spPr bwMode="gray">
            <a:xfrm flipH="1">
              <a:off x="2477428" y="1606295"/>
              <a:ext cx="2376487" cy="2376488"/>
            </a:xfrm>
            <a:custGeom>
              <a:avLst/>
              <a:gdLst>
                <a:gd name="T0" fmla="*/ 2147483647 w 1016"/>
                <a:gd name="T1" fmla="*/ 0 h 1016"/>
                <a:gd name="T2" fmla="*/ 0 w 1016"/>
                <a:gd name="T3" fmla="*/ 2147483647 h 1016"/>
                <a:gd name="T4" fmla="*/ 0 w 1016"/>
                <a:gd name="T5" fmla="*/ 2147483647 h 1016"/>
                <a:gd name="T6" fmla="*/ 2147483647 w 1016"/>
                <a:gd name="T7" fmla="*/ 2147483647 h 1016"/>
                <a:gd name="T8" fmla="*/ 2147483647 w 1016"/>
                <a:gd name="T9" fmla="*/ 2147483647 h 1016"/>
                <a:gd name="T10" fmla="*/ 2147483647 w 1016"/>
                <a:gd name="T11" fmla="*/ 0 h 10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6"/>
                <a:gd name="T19" fmla="*/ 0 h 1016"/>
                <a:gd name="T20" fmla="*/ 1016 w 1016"/>
                <a:gd name="T21" fmla="*/ 1016 h 10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6" h="1016">
                  <a:moveTo>
                    <a:pt x="508" y="0"/>
                  </a:moveTo>
                  <a:cubicBezTo>
                    <a:pt x="227" y="0"/>
                    <a:pt x="0" y="227"/>
                    <a:pt x="0" y="508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508" y="1016"/>
                    <a:pt x="508" y="1016"/>
                    <a:pt x="508" y="1016"/>
                  </a:cubicBezTo>
                  <a:cubicBezTo>
                    <a:pt x="789" y="1016"/>
                    <a:pt x="1016" y="789"/>
                    <a:pt x="1016" y="508"/>
                  </a:cubicBezTo>
                  <a:cubicBezTo>
                    <a:pt x="1016" y="227"/>
                    <a:pt x="789" y="0"/>
                    <a:pt x="508" y="0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 dirty="0">
                <a:solidFill>
                  <a:srgbClr val="F9F9F9"/>
                </a:solidFill>
                <a:latin typeface="微软雅黑" pitchFamily="34" charset="-122"/>
              </a:endParaRPr>
            </a:p>
          </p:txBody>
        </p:sp>
        <p:sp>
          <p:nvSpPr>
            <p:cNvPr id="84" name="Text Box 19"/>
            <p:cNvSpPr txBox="1">
              <a:spLocks noChangeArrowheads="1"/>
            </p:cNvSpPr>
            <p:nvPr/>
          </p:nvSpPr>
          <p:spPr bwMode="gray">
            <a:xfrm>
              <a:off x="2517332" y="2383140"/>
              <a:ext cx="2468801" cy="421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noAutofit/>
            </a:bodyPr>
            <a:lstStyle>
              <a:lvl1pPr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80137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8013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Aft>
                  <a:spcPct val="40000"/>
                </a:spcAft>
                <a:defRPr/>
              </a:pPr>
              <a:r>
                <a:rPr lang="en-US" altLang="zh-CN" sz="2400" b="1" kern="0" noProof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Q235 reinforcement </a:t>
              </a:r>
              <a:endParaRPr lang="zh-CN" altLang="zh-CN" sz="2400" b="1" kern="0" noProof="1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43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六边形 33"/>
          <p:cNvSpPr/>
          <p:nvPr/>
        </p:nvSpPr>
        <p:spPr>
          <a:xfrm rot="16200000">
            <a:off x="6828854" y="3434577"/>
            <a:ext cx="1687961" cy="145514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5" name="六边形 34"/>
          <p:cNvSpPr/>
          <p:nvPr/>
        </p:nvSpPr>
        <p:spPr>
          <a:xfrm rot="16200000">
            <a:off x="6033421" y="2051728"/>
            <a:ext cx="1687961" cy="145514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47" name="图片 4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7" t="35691" r="35276" b="28617"/>
          <a:stretch/>
        </p:blipFill>
        <p:spPr bwMode="auto">
          <a:xfrm>
            <a:off x="410541" y="1643156"/>
            <a:ext cx="3543300" cy="2458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5" name="组合 24"/>
          <p:cNvGrpSpPr/>
          <p:nvPr/>
        </p:nvGrpSpPr>
        <p:grpSpPr>
          <a:xfrm>
            <a:off x="123825" y="110358"/>
            <a:ext cx="593817" cy="593817"/>
            <a:chOff x="1131485" y="2234042"/>
            <a:chExt cx="1607262" cy="1607262"/>
          </a:xfrm>
        </p:grpSpPr>
        <p:sp>
          <p:nvSpPr>
            <p:cNvPr id="26" name="椭圆 2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KSO_Shape"/>
            <p:cNvSpPr/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58111" y="150827"/>
            <a:ext cx="5808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</a:rPr>
              <a:t>Raw materials and equipment</a:t>
            </a:r>
            <a:endParaRPr lang="zh-CN" altLang="en-US" sz="2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endParaRPr lang="zh-CN" altLang="en-US" sz="2800" dirty="0"/>
          </a:p>
        </p:txBody>
      </p:sp>
      <p:sp>
        <p:nvSpPr>
          <p:cNvPr id="30" name="六边形 29"/>
          <p:cNvSpPr/>
          <p:nvPr/>
        </p:nvSpPr>
        <p:spPr>
          <a:xfrm rot="5400000">
            <a:off x="4510274" y="2051725"/>
            <a:ext cx="1687961" cy="145514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1" name="六边形 30"/>
          <p:cNvSpPr/>
          <p:nvPr/>
        </p:nvSpPr>
        <p:spPr>
          <a:xfrm rot="5400000">
            <a:off x="3771345" y="3434578"/>
            <a:ext cx="1687961" cy="1455140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2" name="六边形 31"/>
          <p:cNvSpPr/>
          <p:nvPr/>
        </p:nvSpPr>
        <p:spPr>
          <a:xfrm rot="5400000">
            <a:off x="4508902" y="4817593"/>
            <a:ext cx="1687961" cy="1455140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六边形 32"/>
          <p:cNvSpPr/>
          <p:nvPr/>
        </p:nvSpPr>
        <p:spPr>
          <a:xfrm rot="16200000">
            <a:off x="6090333" y="4817592"/>
            <a:ext cx="1687961" cy="145514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6" y="5039775"/>
            <a:ext cx="1021840" cy="102184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752" y="2260877"/>
            <a:ext cx="983065" cy="98306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89" y="2340152"/>
            <a:ext cx="878283" cy="8782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34" y="5041282"/>
            <a:ext cx="1007757" cy="100775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80" y="3691475"/>
            <a:ext cx="941341" cy="94134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93" y="3623275"/>
            <a:ext cx="1009384" cy="1009384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47428" y="904571"/>
            <a:ext cx="6359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1.Electrochemical workstation</a:t>
            </a:r>
            <a:endParaRPr lang="zh-CN" altLang="en-US" sz="3200" dirty="0"/>
          </a:p>
        </p:txBody>
      </p:sp>
      <p:sp>
        <p:nvSpPr>
          <p:cNvPr id="44" name="文本框 43"/>
          <p:cNvSpPr txBox="1"/>
          <p:nvPr/>
        </p:nvSpPr>
        <p:spPr>
          <a:xfrm>
            <a:off x="138264" y="4162145"/>
            <a:ext cx="3859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2.Electronic </a:t>
            </a:r>
            <a:r>
              <a:rPr lang="en-US" altLang="zh-CN" sz="3200" dirty="0"/>
              <a:t>balance</a:t>
            </a:r>
            <a:endParaRPr lang="zh-CN" altLang="en-US" sz="3200" dirty="0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6721" y="1595201"/>
            <a:ext cx="3305576" cy="230498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433116" y="936119"/>
            <a:ext cx="4758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3.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Thermostat </a:t>
            </a:r>
            <a:r>
              <a:rPr lang="en-US" altLang="zh-CN" sz="3200" dirty="0"/>
              <a:t>water bath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5" y="4701181"/>
            <a:ext cx="1594955" cy="19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3"/>
          <p:cNvSpPr txBox="1">
            <a:spLocks noChangeArrowheads="1"/>
          </p:cNvSpPr>
          <p:nvPr/>
        </p:nvSpPr>
        <p:spPr bwMode="auto">
          <a:xfrm>
            <a:off x="766763" y="160552"/>
            <a:ext cx="5280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</a:rPr>
              <a:t>Raw materials and equipment</a:t>
            </a:r>
            <a:endParaRPr lang="zh-CN" altLang="en-US" dirty="0">
              <a:solidFill>
                <a:schemeClr val="bg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dirty="0"/>
          </a:p>
        </p:txBody>
      </p:sp>
      <p:grpSp>
        <p:nvGrpSpPr>
          <p:cNvPr id="13315" name="组合 4"/>
          <p:cNvGrpSpPr>
            <a:grpSpLocks/>
          </p:cNvGrpSpPr>
          <p:nvPr/>
        </p:nvGrpSpPr>
        <p:grpSpPr bwMode="auto">
          <a:xfrm>
            <a:off x="123825" y="111125"/>
            <a:ext cx="593725" cy="593725"/>
            <a:chOff x="1131485" y="2234042"/>
            <a:chExt cx="1607262" cy="1607262"/>
          </a:xfrm>
        </p:grpSpPr>
        <p:sp>
          <p:nvSpPr>
            <p:cNvPr id="6" name="椭圆 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238924" y="2341481"/>
              <a:ext cx="1392387" cy="139238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1479583" y="2595031"/>
              <a:ext cx="911068" cy="885283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1384300" y="809625"/>
            <a:ext cx="768350" cy="768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1547813" y="838200"/>
            <a:ext cx="384175" cy="666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sz="3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384300" y="2455863"/>
            <a:ext cx="768350" cy="768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1547813" y="2484438"/>
            <a:ext cx="384175" cy="666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zh-CN" altLang="en-US" sz="3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384300" y="4102100"/>
            <a:ext cx="768350" cy="768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1547813" y="4130675"/>
            <a:ext cx="384175" cy="666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lang="zh-CN" altLang="en-US" sz="3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761163" y="855663"/>
            <a:ext cx="768350" cy="7683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6924675" y="884238"/>
            <a:ext cx="384175" cy="666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endParaRPr lang="zh-CN" altLang="en-US" sz="3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761163" y="2493963"/>
            <a:ext cx="768350" cy="7667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924675" y="2520950"/>
            <a:ext cx="384175" cy="666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endParaRPr lang="zh-CN" altLang="en-US" sz="3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761163" y="4130675"/>
            <a:ext cx="768350" cy="7683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7" name="TextBox 28"/>
          <p:cNvSpPr txBox="1"/>
          <p:nvPr/>
        </p:nvSpPr>
        <p:spPr>
          <a:xfrm>
            <a:off x="6924675" y="4159250"/>
            <a:ext cx="384175" cy="666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endParaRPr lang="zh-CN" altLang="en-US" sz="3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2301875" y="1028700"/>
            <a:ext cx="4214813" cy="1077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135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Prepare six </a:t>
            </a:r>
            <a:r>
              <a:rPr lang="en-US" altLang="zh-CN" sz="213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groups of solutions with different chloride </a:t>
            </a:r>
            <a:r>
              <a:rPr lang="en-US" altLang="zh-CN" sz="2135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concentrations</a:t>
            </a:r>
            <a:endParaRPr lang="zh-CN" altLang="en-US" sz="2135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Box 20"/>
          <p:cNvSpPr txBox="1"/>
          <p:nvPr/>
        </p:nvSpPr>
        <p:spPr>
          <a:xfrm>
            <a:off x="2301875" y="2608263"/>
            <a:ext cx="3744913" cy="749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135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(EIS)Electrochemical </a:t>
            </a:r>
            <a:r>
              <a:rPr lang="en-US" altLang="zh-CN" sz="213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impedance spectroscopy</a:t>
            </a:r>
            <a:endParaRPr lang="zh-CN" altLang="en-US" sz="2135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01875" y="4168639"/>
            <a:ext cx="2784475" cy="74943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13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Linear polarization </a:t>
            </a:r>
            <a:r>
              <a:rPr lang="en-US" altLang="zh-CN" sz="2135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curve</a:t>
            </a:r>
            <a:endParaRPr lang="zh-CN" altLang="en-US" sz="2135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7693025" y="998512"/>
            <a:ext cx="2784475" cy="420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135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Tafel</a:t>
            </a:r>
            <a:r>
              <a:rPr lang="en-US" altLang="zh-CN" sz="2135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13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curve </a:t>
            </a:r>
            <a:endParaRPr lang="zh-CN" altLang="en-US" sz="2135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7623389" y="2568860"/>
            <a:ext cx="3307994" cy="749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13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Experiments at different temperatures</a:t>
            </a:r>
            <a:endParaRPr lang="zh-CN" altLang="en-US" sz="2135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TextBox 20"/>
          <p:cNvSpPr txBox="1"/>
          <p:nvPr/>
        </p:nvSpPr>
        <p:spPr>
          <a:xfrm>
            <a:off x="7773988" y="4254500"/>
            <a:ext cx="2784475" cy="419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13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Draw with Origin</a:t>
            </a:r>
            <a:endParaRPr lang="zh-CN" altLang="en-US" sz="2135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335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4937125"/>
            <a:ext cx="57023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5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555</Words>
  <Application>Microsoft Office PowerPoint</Application>
  <PresentationFormat>宽屏</PresentationFormat>
  <Paragraphs>160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宋体</vt:lpstr>
      <vt:lpstr>微软雅黑</vt:lpstr>
      <vt:lpstr>Arial</vt:lpstr>
      <vt:lpstr>Calibri</vt:lpstr>
      <vt:lpstr>Times New Roman</vt:lpstr>
      <vt:lpstr>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Windows 用户</cp:lastModifiedBy>
  <cp:revision>94</cp:revision>
  <dcterms:created xsi:type="dcterms:W3CDTF">2016-04-12T15:13:00Z</dcterms:created>
  <dcterms:modified xsi:type="dcterms:W3CDTF">2017-09-20T23:38:43Z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